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601A0-9875-4040-A642-01BE01E918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E92B38-85E6-4734-9693-DDD5FA572334}">
      <dgm:prSet custT="1"/>
      <dgm:spPr/>
      <dgm:t>
        <a:bodyPr/>
        <a:lstStyle/>
        <a:p>
          <a:r>
            <a:rPr lang="kk" sz="1400" b="0" i="0" dirty="0"/>
            <a:t>Деректер жиындары сияқты қажеттіліктеріңізге арналған үлгілерді </a:t>
          </a:r>
          <a:r>
            <a:rPr lang="kk" sz="1400" b="1" i="0" dirty="0"/>
            <a:t>сүзгілер арқылы табуға болады: </a:t>
          </a:r>
          <a:r>
            <a:rPr lang="kk" sz="1400" b="0" i="0" dirty="0"/>
            <a:t>шешілетін мәселе, кіріс деректерінің түрі, өлшемі, икемді конфигурация мүмкіндігі және т.б.</a:t>
          </a:r>
          <a:endParaRPr lang="en-US" sz="1400" dirty="0"/>
        </a:p>
      </dgm:t>
    </dgm:pt>
    <dgm:pt modelId="{38EEB550-FAB0-41A8-A95D-F0FFFEC6B3E8}" type="parTrans" cxnId="{FB01B0D3-D93F-42C1-ABCC-8BEB21185ACE}">
      <dgm:prSet/>
      <dgm:spPr/>
      <dgm:t>
        <a:bodyPr/>
        <a:lstStyle/>
        <a:p>
          <a:endParaRPr lang="en-US"/>
        </a:p>
      </dgm:t>
    </dgm:pt>
    <dgm:pt modelId="{9E54C7CE-9CEF-4205-B2B6-C9AC513F5AB6}" type="sibTrans" cxnId="{FB01B0D3-D93F-42C1-ABCC-8BEB21185ACE}">
      <dgm:prSet/>
      <dgm:spPr/>
      <dgm:t>
        <a:bodyPr/>
        <a:lstStyle/>
        <a:p>
          <a:endParaRPr lang="en-US"/>
        </a:p>
      </dgm:t>
    </dgm:pt>
    <dgm:pt modelId="{B68E04DA-9D53-46E1-AB03-3640985AB6AD}">
      <dgm:prSet custT="1"/>
      <dgm:spPr/>
      <dgm:t>
        <a:bodyPr/>
        <a:lstStyle/>
        <a:p>
          <a:r>
            <a:rPr lang="kk" sz="1400" b="0" i="0" dirty="0"/>
            <a:t>Модельдердің </a:t>
          </a:r>
          <a:r>
            <a:rPr lang="kk" sz="1400" b="1" i="0" dirty="0" err="1"/>
            <a:t>қолайлылық параметрі де бар </a:t>
          </a:r>
          <a:r>
            <a:rPr lang="kk" sz="1400" b="0" i="0" dirty="0"/>
            <a:t>: оларды жобаларда пайдалану қаншалықты ыңғайлы және қаншалықты жақсы құжатталған.</a:t>
          </a:r>
          <a:endParaRPr lang="en-US" sz="1400" dirty="0"/>
        </a:p>
      </dgm:t>
    </dgm:pt>
    <dgm:pt modelId="{2C1FCA21-D563-49DE-A22F-3779878C1206}" type="parTrans" cxnId="{102DA438-8BF9-41A5-BDB1-4520EE3C899E}">
      <dgm:prSet/>
      <dgm:spPr/>
      <dgm:t>
        <a:bodyPr/>
        <a:lstStyle/>
        <a:p>
          <a:endParaRPr lang="en-US"/>
        </a:p>
      </dgm:t>
    </dgm:pt>
    <dgm:pt modelId="{80080DF7-52EB-4D4B-AB3E-A5AFC8B08D49}" type="sibTrans" cxnId="{102DA438-8BF9-41A5-BDB1-4520EE3C899E}">
      <dgm:prSet/>
      <dgm:spPr/>
      <dgm:t>
        <a:bodyPr/>
        <a:lstStyle/>
        <a:p>
          <a:endParaRPr lang="en-US"/>
        </a:p>
      </dgm:t>
    </dgm:pt>
    <dgm:pt modelId="{EECC0A39-AE27-4ED3-802B-30B17AB2BBCD}" type="pres">
      <dgm:prSet presAssocID="{AB2601A0-9875-4040-A642-01BE01E918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CE0460-EEFE-44AD-B068-D3AB985D3C30}" type="pres">
      <dgm:prSet presAssocID="{DCE92B38-85E6-4734-9693-DDD5FA572334}" presName="hierRoot1" presStyleCnt="0"/>
      <dgm:spPr/>
    </dgm:pt>
    <dgm:pt modelId="{46D8D980-3662-45A3-BB98-05683BC14D79}" type="pres">
      <dgm:prSet presAssocID="{DCE92B38-85E6-4734-9693-DDD5FA572334}" presName="composite" presStyleCnt="0"/>
      <dgm:spPr/>
    </dgm:pt>
    <dgm:pt modelId="{FE6159A5-B175-47D5-A625-8AED82DDD513}" type="pres">
      <dgm:prSet presAssocID="{DCE92B38-85E6-4734-9693-DDD5FA572334}" presName="background" presStyleLbl="node0" presStyleIdx="0" presStyleCnt="2"/>
      <dgm:spPr/>
    </dgm:pt>
    <dgm:pt modelId="{B80F85B8-5550-49F1-A7D8-9D3750951E20}" type="pres">
      <dgm:prSet presAssocID="{DCE92B38-85E6-4734-9693-DDD5FA572334}" presName="text" presStyleLbl="fgAcc0" presStyleIdx="0" presStyleCnt="2">
        <dgm:presLayoutVars>
          <dgm:chPref val="3"/>
        </dgm:presLayoutVars>
      </dgm:prSet>
      <dgm:spPr/>
    </dgm:pt>
    <dgm:pt modelId="{BD857F36-3888-44D6-B80D-44D46DE4023A}" type="pres">
      <dgm:prSet presAssocID="{DCE92B38-85E6-4734-9693-DDD5FA572334}" presName="hierChild2" presStyleCnt="0"/>
      <dgm:spPr/>
    </dgm:pt>
    <dgm:pt modelId="{01252D3D-45D2-40BB-AD25-E4D5551ADA80}" type="pres">
      <dgm:prSet presAssocID="{B68E04DA-9D53-46E1-AB03-3640985AB6AD}" presName="hierRoot1" presStyleCnt="0"/>
      <dgm:spPr/>
    </dgm:pt>
    <dgm:pt modelId="{EE49BA36-D1D4-41C0-B3E0-C3B37C0DBA62}" type="pres">
      <dgm:prSet presAssocID="{B68E04DA-9D53-46E1-AB03-3640985AB6AD}" presName="composite" presStyleCnt="0"/>
      <dgm:spPr/>
    </dgm:pt>
    <dgm:pt modelId="{B6E59D82-6125-4404-998E-D1888C972515}" type="pres">
      <dgm:prSet presAssocID="{B68E04DA-9D53-46E1-AB03-3640985AB6AD}" presName="background" presStyleLbl="node0" presStyleIdx="1" presStyleCnt="2"/>
      <dgm:spPr/>
    </dgm:pt>
    <dgm:pt modelId="{B8096734-FF11-4BE5-9CE1-CA87D7AAC4AE}" type="pres">
      <dgm:prSet presAssocID="{B68E04DA-9D53-46E1-AB03-3640985AB6AD}" presName="text" presStyleLbl="fgAcc0" presStyleIdx="1" presStyleCnt="2">
        <dgm:presLayoutVars>
          <dgm:chPref val="3"/>
        </dgm:presLayoutVars>
      </dgm:prSet>
      <dgm:spPr/>
    </dgm:pt>
    <dgm:pt modelId="{177E2D8E-C661-47E6-A07C-DC7BE9DF84EA}" type="pres">
      <dgm:prSet presAssocID="{B68E04DA-9D53-46E1-AB03-3640985AB6AD}" presName="hierChild2" presStyleCnt="0"/>
      <dgm:spPr/>
    </dgm:pt>
  </dgm:ptLst>
  <dgm:cxnLst>
    <dgm:cxn modelId="{D8BE4C0F-0236-42B5-9BE1-65B1FCDB5B62}" type="presOf" srcId="{B68E04DA-9D53-46E1-AB03-3640985AB6AD}" destId="{B8096734-FF11-4BE5-9CE1-CA87D7AAC4AE}" srcOrd="0" destOrd="0" presId="urn:microsoft.com/office/officeart/2005/8/layout/hierarchy1"/>
    <dgm:cxn modelId="{102DA438-8BF9-41A5-BDB1-4520EE3C899E}" srcId="{AB2601A0-9875-4040-A642-01BE01E9180A}" destId="{B68E04DA-9D53-46E1-AB03-3640985AB6AD}" srcOrd="1" destOrd="0" parTransId="{2C1FCA21-D563-49DE-A22F-3779878C1206}" sibTransId="{80080DF7-52EB-4D4B-AB3E-A5AFC8B08D49}"/>
    <dgm:cxn modelId="{434A4762-BAE4-489F-8142-9AF91020F442}" type="presOf" srcId="{AB2601A0-9875-4040-A642-01BE01E9180A}" destId="{EECC0A39-AE27-4ED3-802B-30B17AB2BBCD}" srcOrd="0" destOrd="0" presId="urn:microsoft.com/office/officeart/2005/8/layout/hierarchy1"/>
    <dgm:cxn modelId="{E617B2AB-C900-4A19-9EBE-CC356A7F8944}" type="presOf" srcId="{DCE92B38-85E6-4734-9693-DDD5FA572334}" destId="{B80F85B8-5550-49F1-A7D8-9D3750951E20}" srcOrd="0" destOrd="0" presId="urn:microsoft.com/office/officeart/2005/8/layout/hierarchy1"/>
    <dgm:cxn modelId="{FB01B0D3-D93F-42C1-ABCC-8BEB21185ACE}" srcId="{AB2601A0-9875-4040-A642-01BE01E9180A}" destId="{DCE92B38-85E6-4734-9693-DDD5FA572334}" srcOrd="0" destOrd="0" parTransId="{38EEB550-FAB0-41A8-A95D-F0FFFEC6B3E8}" sibTransId="{9E54C7CE-9CEF-4205-B2B6-C9AC513F5AB6}"/>
    <dgm:cxn modelId="{979EB506-8E97-4B18-9C85-0CF8DD26914C}" type="presParOf" srcId="{EECC0A39-AE27-4ED3-802B-30B17AB2BBCD}" destId="{62CE0460-EEFE-44AD-B068-D3AB985D3C30}" srcOrd="0" destOrd="0" presId="urn:microsoft.com/office/officeart/2005/8/layout/hierarchy1"/>
    <dgm:cxn modelId="{9B5AA52B-EE08-4517-BA11-A4B0D80E5C64}" type="presParOf" srcId="{62CE0460-EEFE-44AD-B068-D3AB985D3C30}" destId="{46D8D980-3662-45A3-BB98-05683BC14D79}" srcOrd="0" destOrd="0" presId="urn:microsoft.com/office/officeart/2005/8/layout/hierarchy1"/>
    <dgm:cxn modelId="{5F3048F3-1658-44E7-ABAB-CEDCF674E508}" type="presParOf" srcId="{46D8D980-3662-45A3-BB98-05683BC14D79}" destId="{FE6159A5-B175-47D5-A625-8AED82DDD513}" srcOrd="0" destOrd="0" presId="urn:microsoft.com/office/officeart/2005/8/layout/hierarchy1"/>
    <dgm:cxn modelId="{05DFA3DE-0A59-4EBB-8A10-FD73E673D376}" type="presParOf" srcId="{46D8D980-3662-45A3-BB98-05683BC14D79}" destId="{B80F85B8-5550-49F1-A7D8-9D3750951E20}" srcOrd="1" destOrd="0" presId="urn:microsoft.com/office/officeart/2005/8/layout/hierarchy1"/>
    <dgm:cxn modelId="{4AC5F0C8-F2C6-41A2-8CD7-53035EF40545}" type="presParOf" srcId="{62CE0460-EEFE-44AD-B068-D3AB985D3C30}" destId="{BD857F36-3888-44D6-B80D-44D46DE4023A}" srcOrd="1" destOrd="0" presId="urn:microsoft.com/office/officeart/2005/8/layout/hierarchy1"/>
    <dgm:cxn modelId="{D8C28224-F677-4168-ADC7-77DD45038055}" type="presParOf" srcId="{EECC0A39-AE27-4ED3-802B-30B17AB2BBCD}" destId="{01252D3D-45D2-40BB-AD25-E4D5551ADA80}" srcOrd="1" destOrd="0" presId="urn:microsoft.com/office/officeart/2005/8/layout/hierarchy1"/>
    <dgm:cxn modelId="{3A13CBCF-642B-4927-8F2D-D06AF25E289F}" type="presParOf" srcId="{01252D3D-45D2-40BB-AD25-E4D5551ADA80}" destId="{EE49BA36-D1D4-41C0-B3E0-C3B37C0DBA62}" srcOrd="0" destOrd="0" presId="urn:microsoft.com/office/officeart/2005/8/layout/hierarchy1"/>
    <dgm:cxn modelId="{3970C71C-87E1-401E-AAE0-8470A4F0FC5A}" type="presParOf" srcId="{EE49BA36-D1D4-41C0-B3E0-C3B37C0DBA62}" destId="{B6E59D82-6125-4404-998E-D1888C972515}" srcOrd="0" destOrd="0" presId="urn:microsoft.com/office/officeart/2005/8/layout/hierarchy1"/>
    <dgm:cxn modelId="{B63A5311-C72A-430A-A235-8B714B3ADE3B}" type="presParOf" srcId="{EE49BA36-D1D4-41C0-B3E0-C3B37C0DBA62}" destId="{B8096734-FF11-4BE5-9CE1-CA87D7AAC4AE}" srcOrd="1" destOrd="0" presId="urn:microsoft.com/office/officeart/2005/8/layout/hierarchy1"/>
    <dgm:cxn modelId="{CF7EDC52-A7BE-4E29-9998-9A37299F9EC7}" type="presParOf" srcId="{01252D3D-45D2-40BB-AD25-E4D5551ADA80}" destId="{177E2D8E-C661-47E6-A07C-DC7BE9DF84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FF723-1AA6-4F12-89A8-6F8CFC3745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95281-BED7-4983-B1DA-80E52B28520F}">
      <dgm:prSet/>
      <dgm:spPr/>
      <dgm:t>
        <a:bodyPr/>
        <a:lstStyle/>
        <a:p>
          <a:r>
            <a:rPr lang="kk" b="0" i="0" dirty="0"/>
            <a:t>Онда жобаның коды және/немесе мәтіні берілген. Сонымен қатар, бөлімдер бар:</a:t>
          </a:r>
          <a:endParaRPr lang="en-US" dirty="0"/>
        </a:p>
      </dgm:t>
    </dgm:pt>
    <dgm:pt modelId="{BD296B69-93F2-4879-AFE1-BEC5FA4D7758}" type="parTrans" cxnId="{0C8C1C04-3D9E-4FCD-8155-9D17D1328612}">
      <dgm:prSet/>
      <dgm:spPr/>
      <dgm:t>
        <a:bodyPr/>
        <a:lstStyle/>
        <a:p>
          <a:endParaRPr lang="en-US"/>
        </a:p>
      </dgm:t>
    </dgm:pt>
    <dgm:pt modelId="{C21E1BEE-160D-4EA1-AA53-DC4FBB3E91B5}" type="sibTrans" cxnId="{0C8C1C04-3D9E-4FCD-8155-9D17D1328612}">
      <dgm:prSet/>
      <dgm:spPr/>
      <dgm:t>
        <a:bodyPr/>
        <a:lstStyle/>
        <a:p>
          <a:endParaRPr lang="en-US"/>
        </a:p>
      </dgm:t>
    </dgm:pt>
    <dgm:pt modelId="{7C2CD957-3ACD-48B2-BA67-9D111B3FAAD7}">
      <dgm:prSet/>
      <dgm:spPr/>
      <dgm:t>
        <a:bodyPr/>
        <a:lstStyle/>
        <a:p>
          <a:r>
            <a:rPr lang="kk" b="1" i="0" dirty="0" err="1"/>
            <a:t>Енгізу </a:t>
          </a:r>
          <a:r>
            <a:rPr lang="kk" b="0" i="0" dirty="0"/>
            <a:t>— деректерді енгізу.</a:t>
          </a:r>
          <a:endParaRPr lang="en-US" b="0" i="0" dirty="0"/>
        </a:p>
        <a:p>
          <a:r>
            <a:rPr lang="kk" b="0" i="0" dirty="0"/>
            <a:t>Кейде олар жабық болуы мүмкін - мысалы, ноутбукта конкурстан алынған мәселенің шешімі болса және ұйымдастырушы қатыспағандарға деректерді ашудан бас тартса;</a:t>
          </a:r>
          <a:endParaRPr lang="en-US" dirty="0"/>
        </a:p>
      </dgm:t>
    </dgm:pt>
    <dgm:pt modelId="{659AF0A1-BD10-4E36-86C5-3F5B41180007}" type="parTrans" cxnId="{C78914DA-9411-4C49-AE8A-AF9A5F69A7B6}">
      <dgm:prSet/>
      <dgm:spPr/>
      <dgm:t>
        <a:bodyPr/>
        <a:lstStyle/>
        <a:p>
          <a:endParaRPr lang="en-US"/>
        </a:p>
      </dgm:t>
    </dgm:pt>
    <dgm:pt modelId="{004C463B-9DED-4F6C-9578-93211CAD98DC}" type="sibTrans" cxnId="{C78914DA-9411-4C49-AE8A-AF9A5F69A7B6}">
      <dgm:prSet/>
      <dgm:spPr/>
      <dgm:t>
        <a:bodyPr/>
        <a:lstStyle/>
        <a:p>
          <a:endParaRPr lang="en-US"/>
        </a:p>
      </dgm:t>
    </dgm:pt>
    <dgm:pt modelId="{E65C4F17-899B-439B-8AFA-BE0AD4D1807B}">
      <dgm:prSet/>
      <dgm:spPr/>
      <dgm:t>
        <a:bodyPr/>
        <a:lstStyle/>
        <a:p>
          <a:r>
            <a:rPr lang="kk" b="1" i="0" dirty="0" err="1"/>
            <a:t>Шығару </a:t>
          </a:r>
          <a:r>
            <a:rPr lang="kk" b="0" i="0" dirty="0"/>
            <a:t>— шығыс деректері. Әдетте оларды </a:t>
          </a:r>
          <a:r>
            <a:rPr lang="kk" b="0" i="0" dirty="0" err="1"/>
            <a:t>Kaggle API </a:t>
          </a:r>
          <a:r>
            <a:rPr lang="kk" b="0" i="0" dirty="0"/>
            <a:t>арқылы жүктеп алу ұсынылады , ал бөлімде пәрмен бар - оны бір рет басу арқылы көшіруге болады;</a:t>
          </a:r>
          <a:endParaRPr lang="en-US" dirty="0"/>
        </a:p>
      </dgm:t>
    </dgm:pt>
    <dgm:pt modelId="{BF584DEF-E509-4074-8F3B-8C478805F708}" type="parTrans" cxnId="{B5EB2D48-E0DB-4194-B388-677C96120AFD}">
      <dgm:prSet/>
      <dgm:spPr/>
      <dgm:t>
        <a:bodyPr/>
        <a:lstStyle/>
        <a:p>
          <a:endParaRPr lang="en-US"/>
        </a:p>
      </dgm:t>
    </dgm:pt>
    <dgm:pt modelId="{1CDF23C4-67B3-4330-AB05-1B854021678E}" type="sibTrans" cxnId="{B5EB2D48-E0DB-4194-B388-677C96120AFD}">
      <dgm:prSet/>
      <dgm:spPr/>
      <dgm:t>
        <a:bodyPr/>
        <a:lstStyle/>
        <a:p>
          <a:endParaRPr lang="en-US"/>
        </a:p>
      </dgm:t>
    </dgm:pt>
    <dgm:pt modelId="{738C5CCE-B604-42CA-AA40-AB006CCF01CF}">
      <dgm:prSet/>
      <dgm:spPr/>
      <dgm:t>
        <a:bodyPr/>
        <a:lstStyle/>
        <a:p>
          <a:r>
            <a:rPr lang="kk" b="1" i="0"/>
            <a:t>Журналдар </a:t>
          </a:r>
          <a:r>
            <a:rPr lang="kk" b="0" i="0"/>
            <a:t>– кодтың орындалуын сипаттайтын журналдар, жазбалар. Орындау уақыты мен сәттілігі, қателері, орындалу ортасы және басқа мәліметтер туралы ақпаратты қамтиды;</a:t>
          </a:r>
          <a:endParaRPr lang="en-US"/>
        </a:p>
      </dgm:t>
    </dgm:pt>
    <dgm:pt modelId="{D6AADBAA-D267-41E6-9F5A-272CCB608514}" type="parTrans" cxnId="{F814AE48-EC34-4BDB-B23D-5295316DA184}">
      <dgm:prSet/>
      <dgm:spPr/>
      <dgm:t>
        <a:bodyPr/>
        <a:lstStyle/>
        <a:p>
          <a:endParaRPr lang="en-US"/>
        </a:p>
      </dgm:t>
    </dgm:pt>
    <dgm:pt modelId="{28F2BB89-E611-4902-8F38-6FE93C41194C}" type="sibTrans" cxnId="{F814AE48-EC34-4BDB-B23D-5295316DA184}">
      <dgm:prSet/>
      <dgm:spPr/>
      <dgm:t>
        <a:bodyPr/>
        <a:lstStyle/>
        <a:p>
          <a:endParaRPr lang="en-US"/>
        </a:p>
      </dgm:t>
    </dgm:pt>
    <dgm:pt modelId="{BC9686D2-80FF-413F-9379-0889AEC5CBF0}">
      <dgm:prSet/>
      <dgm:spPr/>
      <dgm:t>
        <a:bodyPr/>
        <a:lstStyle/>
        <a:p>
          <a:r>
            <a:rPr lang="kk" b="1" i="0"/>
            <a:t>Түсініктемелер </a:t>
          </a:r>
          <a:r>
            <a:rPr lang="kk" b="0" i="0"/>
            <a:t>— талқылау, пайдаланушының ноутбуктағы пікірлері.</a:t>
          </a:r>
          <a:endParaRPr lang="en-US"/>
        </a:p>
      </dgm:t>
    </dgm:pt>
    <dgm:pt modelId="{899A68BF-B48E-41C0-BB4E-AC44F08FA80C}" type="parTrans" cxnId="{53BE476B-7CDA-44DB-939E-54FB5994C4B4}">
      <dgm:prSet/>
      <dgm:spPr/>
      <dgm:t>
        <a:bodyPr/>
        <a:lstStyle/>
        <a:p>
          <a:endParaRPr lang="en-US"/>
        </a:p>
      </dgm:t>
    </dgm:pt>
    <dgm:pt modelId="{A63EF051-CADB-4BC3-B855-667330E985DC}" type="sibTrans" cxnId="{53BE476B-7CDA-44DB-939E-54FB5994C4B4}">
      <dgm:prSet/>
      <dgm:spPr/>
      <dgm:t>
        <a:bodyPr/>
        <a:lstStyle/>
        <a:p>
          <a:endParaRPr lang="en-US"/>
        </a:p>
      </dgm:t>
    </dgm:pt>
    <dgm:pt modelId="{99DBD0FD-6A99-489D-A5F4-65AC32E6BE76}" type="pres">
      <dgm:prSet presAssocID="{5AFFF723-1AA6-4F12-89A8-6F8CFC3745CE}" presName="linear" presStyleCnt="0">
        <dgm:presLayoutVars>
          <dgm:animLvl val="lvl"/>
          <dgm:resizeHandles val="exact"/>
        </dgm:presLayoutVars>
      </dgm:prSet>
      <dgm:spPr/>
    </dgm:pt>
    <dgm:pt modelId="{B60FF31B-4AB4-4B2C-84EE-639D8403317D}" type="pres">
      <dgm:prSet presAssocID="{35295281-BED7-4983-B1DA-80E52B28520F}" presName="parentText" presStyleLbl="node1" presStyleIdx="0" presStyleCnt="5" custScaleY="78801" custLinFactY="-16037" custLinFactNeighborY="-100000">
        <dgm:presLayoutVars>
          <dgm:chMax val="0"/>
          <dgm:bulletEnabled val="1"/>
        </dgm:presLayoutVars>
      </dgm:prSet>
      <dgm:spPr/>
    </dgm:pt>
    <dgm:pt modelId="{0D9E1F67-C889-42EC-B3A8-7017EFF10740}" type="pres">
      <dgm:prSet presAssocID="{C21E1BEE-160D-4EA1-AA53-DC4FBB3E91B5}" presName="spacer" presStyleCnt="0"/>
      <dgm:spPr/>
    </dgm:pt>
    <dgm:pt modelId="{BA6D26EB-FADB-4457-B7FD-3E5D6ACE81BF}" type="pres">
      <dgm:prSet presAssocID="{7C2CD957-3ACD-48B2-BA67-9D111B3FAAD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A460BC-4210-40AC-ACA2-0C2B238F1DDE}" type="pres">
      <dgm:prSet presAssocID="{004C463B-9DED-4F6C-9578-93211CAD98DC}" presName="spacer" presStyleCnt="0"/>
      <dgm:spPr/>
    </dgm:pt>
    <dgm:pt modelId="{4054FED1-3FD5-4DCA-8B4A-02EFDAFAED7D}" type="pres">
      <dgm:prSet presAssocID="{E65C4F17-899B-439B-8AFA-BE0AD4D1807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1692F5-9350-43B3-A277-9A682F9E6B38}" type="pres">
      <dgm:prSet presAssocID="{1CDF23C4-67B3-4330-AB05-1B854021678E}" presName="spacer" presStyleCnt="0"/>
      <dgm:spPr/>
    </dgm:pt>
    <dgm:pt modelId="{04735329-16F5-4698-8E8B-4A63A2BC821C}" type="pres">
      <dgm:prSet presAssocID="{738C5CCE-B604-42CA-AA40-AB006CCF01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04DCF6-BC90-47A1-B0D3-E2AD861B708A}" type="pres">
      <dgm:prSet presAssocID="{28F2BB89-E611-4902-8F38-6FE93C41194C}" presName="spacer" presStyleCnt="0"/>
      <dgm:spPr/>
    </dgm:pt>
    <dgm:pt modelId="{1B5BD71A-8038-445D-8E0A-D94AF5052C47}" type="pres">
      <dgm:prSet presAssocID="{BC9686D2-80FF-413F-9379-0889AEC5CBF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24C101-25D6-4DC0-BAA9-05760243CC24}" type="presOf" srcId="{E65C4F17-899B-439B-8AFA-BE0AD4D1807B}" destId="{4054FED1-3FD5-4DCA-8B4A-02EFDAFAED7D}" srcOrd="0" destOrd="0" presId="urn:microsoft.com/office/officeart/2005/8/layout/vList2"/>
    <dgm:cxn modelId="{89563402-698E-4D81-9D76-5BAE36C87DD3}" type="presOf" srcId="{738C5CCE-B604-42CA-AA40-AB006CCF01CF}" destId="{04735329-16F5-4698-8E8B-4A63A2BC821C}" srcOrd="0" destOrd="0" presId="urn:microsoft.com/office/officeart/2005/8/layout/vList2"/>
    <dgm:cxn modelId="{0C8C1C04-3D9E-4FCD-8155-9D17D1328612}" srcId="{5AFFF723-1AA6-4F12-89A8-6F8CFC3745CE}" destId="{35295281-BED7-4983-B1DA-80E52B28520F}" srcOrd="0" destOrd="0" parTransId="{BD296B69-93F2-4879-AFE1-BEC5FA4D7758}" sibTransId="{C21E1BEE-160D-4EA1-AA53-DC4FBB3E91B5}"/>
    <dgm:cxn modelId="{EEFFF464-99A0-4100-A913-946243C1DCC1}" type="presOf" srcId="{7C2CD957-3ACD-48B2-BA67-9D111B3FAAD7}" destId="{BA6D26EB-FADB-4457-B7FD-3E5D6ACE81BF}" srcOrd="0" destOrd="0" presId="urn:microsoft.com/office/officeart/2005/8/layout/vList2"/>
    <dgm:cxn modelId="{B5EB2D48-E0DB-4194-B388-677C96120AFD}" srcId="{5AFFF723-1AA6-4F12-89A8-6F8CFC3745CE}" destId="{E65C4F17-899B-439B-8AFA-BE0AD4D1807B}" srcOrd="2" destOrd="0" parTransId="{BF584DEF-E509-4074-8F3B-8C478805F708}" sibTransId="{1CDF23C4-67B3-4330-AB05-1B854021678E}"/>
    <dgm:cxn modelId="{F814AE48-EC34-4BDB-B23D-5295316DA184}" srcId="{5AFFF723-1AA6-4F12-89A8-6F8CFC3745CE}" destId="{738C5CCE-B604-42CA-AA40-AB006CCF01CF}" srcOrd="3" destOrd="0" parTransId="{D6AADBAA-D267-41E6-9F5A-272CCB608514}" sibTransId="{28F2BB89-E611-4902-8F38-6FE93C41194C}"/>
    <dgm:cxn modelId="{53BE476B-7CDA-44DB-939E-54FB5994C4B4}" srcId="{5AFFF723-1AA6-4F12-89A8-6F8CFC3745CE}" destId="{BC9686D2-80FF-413F-9379-0889AEC5CBF0}" srcOrd="4" destOrd="0" parTransId="{899A68BF-B48E-41C0-BB4E-AC44F08FA80C}" sibTransId="{A63EF051-CADB-4BC3-B855-667330E985DC}"/>
    <dgm:cxn modelId="{3F32A3A0-AA8F-4C88-80AC-D82E34063907}" type="presOf" srcId="{35295281-BED7-4983-B1DA-80E52B28520F}" destId="{B60FF31B-4AB4-4B2C-84EE-639D8403317D}" srcOrd="0" destOrd="0" presId="urn:microsoft.com/office/officeart/2005/8/layout/vList2"/>
    <dgm:cxn modelId="{1E4901BD-AD96-4066-998E-5508118478AD}" type="presOf" srcId="{5AFFF723-1AA6-4F12-89A8-6F8CFC3745CE}" destId="{99DBD0FD-6A99-489D-A5F4-65AC32E6BE76}" srcOrd="0" destOrd="0" presId="urn:microsoft.com/office/officeart/2005/8/layout/vList2"/>
    <dgm:cxn modelId="{C78914DA-9411-4C49-AE8A-AF9A5F69A7B6}" srcId="{5AFFF723-1AA6-4F12-89A8-6F8CFC3745CE}" destId="{7C2CD957-3ACD-48B2-BA67-9D111B3FAAD7}" srcOrd="1" destOrd="0" parTransId="{659AF0A1-BD10-4E36-86C5-3F5B41180007}" sibTransId="{004C463B-9DED-4F6C-9578-93211CAD98DC}"/>
    <dgm:cxn modelId="{3839ACE0-A911-4E26-A3BA-0CB45ACDCE45}" type="presOf" srcId="{BC9686D2-80FF-413F-9379-0889AEC5CBF0}" destId="{1B5BD71A-8038-445D-8E0A-D94AF5052C47}" srcOrd="0" destOrd="0" presId="urn:microsoft.com/office/officeart/2005/8/layout/vList2"/>
    <dgm:cxn modelId="{F9FA1ECF-A083-4F40-9565-3AED0338E691}" type="presParOf" srcId="{99DBD0FD-6A99-489D-A5F4-65AC32E6BE76}" destId="{B60FF31B-4AB4-4B2C-84EE-639D8403317D}" srcOrd="0" destOrd="0" presId="urn:microsoft.com/office/officeart/2005/8/layout/vList2"/>
    <dgm:cxn modelId="{95940A6D-C870-4B26-968C-D63DE7ECF461}" type="presParOf" srcId="{99DBD0FD-6A99-489D-A5F4-65AC32E6BE76}" destId="{0D9E1F67-C889-42EC-B3A8-7017EFF10740}" srcOrd="1" destOrd="0" presId="urn:microsoft.com/office/officeart/2005/8/layout/vList2"/>
    <dgm:cxn modelId="{7B151C2A-1021-4CE0-8092-65EC14D650CC}" type="presParOf" srcId="{99DBD0FD-6A99-489D-A5F4-65AC32E6BE76}" destId="{BA6D26EB-FADB-4457-B7FD-3E5D6ACE81BF}" srcOrd="2" destOrd="0" presId="urn:microsoft.com/office/officeart/2005/8/layout/vList2"/>
    <dgm:cxn modelId="{A3A8F09A-FBA8-4A85-9810-D1A9CC3A09B7}" type="presParOf" srcId="{99DBD0FD-6A99-489D-A5F4-65AC32E6BE76}" destId="{16A460BC-4210-40AC-ACA2-0C2B238F1DDE}" srcOrd="3" destOrd="0" presId="urn:microsoft.com/office/officeart/2005/8/layout/vList2"/>
    <dgm:cxn modelId="{8D3A5942-C743-42C6-97A5-F408F04E4802}" type="presParOf" srcId="{99DBD0FD-6A99-489D-A5F4-65AC32E6BE76}" destId="{4054FED1-3FD5-4DCA-8B4A-02EFDAFAED7D}" srcOrd="4" destOrd="0" presId="urn:microsoft.com/office/officeart/2005/8/layout/vList2"/>
    <dgm:cxn modelId="{AD184CD8-242A-477C-AC50-65C6B696FF4D}" type="presParOf" srcId="{99DBD0FD-6A99-489D-A5F4-65AC32E6BE76}" destId="{9D1692F5-9350-43B3-A277-9A682F9E6B38}" srcOrd="5" destOrd="0" presId="urn:microsoft.com/office/officeart/2005/8/layout/vList2"/>
    <dgm:cxn modelId="{248BB7ED-3635-4081-93EC-C6D79BAA0C36}" type="presParOf" srcId="{99DBD0FD-6A99-489D-A5F4-65AC32E6BE76}" destId="{04735329-16F5-4698-8E8B-4A63A2BC821C}" srcOrd="6" destOrd="0" presId="urn:microsoft.com/office/officeart/2005/8/layout/vList2"/>
    <dgm:cxn modelId="{E77DADA0-DCC4-46C4-900F-E376EFF71034}" type="presParOf" srcId="{99DBD0FD-6A99-489D-A5F4-65AC32E6BE76}" destId="{FA04DCF6-BC90-47A1-B0D3-E2AD861B708A}" srcOrd="7" destOrd="0" presId="urn:microsoft.com/office/officeart/2005/8/layout/vList2"/>
    <dgm:cxn modelId="{A72AF966-0827-47B5-B5E7-2922B9256582}" type="presParOf" srcId="{99DBD0FD-6A99-489D-A5F4-65AC32E6BE76}" destId="{1B5BD71A-8038-445D-8E0A-D94AF5052C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159A5-B175-47D5-A625-8AED82DDD513}">
      <dsp:nvSpPr>
        <dsp:cNvPr id="0" name=""/>
        <dsp:cNvSpPr/>
      </dsp:nvSpPr>
      <dsp:spPr>
        <a:xfrm>
          <a:off x="723" y="889024"/>
          <a:ext cx="2538029" cy="1611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F85B8-5550-49F1-A7D8-9D3750951E20}">
      <dsp:nvSpPr>
        <dsp:cNvPr id="0" name=""/>
        <dsp:cNvSpPr/>
      </dsp:nvSpPr>
      <dsp:spPr>
        <a:xfrm>
          <a:off x="282726" y="1156927"/>
          <a:ext cx="2538029" cy="1611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" sz="1400" b="0" i="0" kern="1200" dirty="0"/>
            <a:t>Деректер жиындары сияқты қажеттіліктеріңізге арналған үлгілерді </a:t>
          </a:r>
          <a:r>
            <a:rPr lang="kk" sz="1400" b="1" i="0" kern="1200" dirty="0"/>
            <a:t>сүзгілер арқылы табуға болады: </a:t>
          </a:r>
          <a:r>
            <a:rPr lang="kk" sz="1400" b="0" i="0" kern="1200" dirty="0"/>
            <a:t>шешілетін мәселе, кіріс деректерінің түрі, өлшемі, икемді конфигурация мүмкіндігі және т.б.</a:t>
          </a:r>
          <a:endParaRPr lang="en-US" sz="1400" kern="1200" dirty="0"/>
        </a:p>
      </dsp:txBody>
      <dsp:txXfrm>
        <a:off x="329930" y="1204131"/>
        <a:ext cx="2443621" cy="1517240"/>
      </dsp:txXfrm>
    </dsp:sp>
    <dsp:sp modelId="{B6E59D82-6125-4404-998E-D1888C972515}">
      <dsp:nvSpPr>
        <dsp:cNvPr id="0" name=""/>
        <dsp:cNvSpPr/>
      </dsp:nvSpPr>
      <dsp:spPr>
        <a:xfrm>
          <a:off x="3102758" y="889024"/>
          <a:ext cx="2538029" cy="1611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96734-FF11-4BE5-9CE1-CA87D7AAC4AE}">
      <dsp:nvSpPr>
        <dsp:cNvPr id="0" name=""/>
        <dsp:cNvSpPr/>
      </dsp:nvSpPr>
      <dsp:spPr>
        <a:xfrm>
          <a:off x="3384761" y="1156927"/>
          <a:ext cx="2538029" cy="1611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" sz="1400" b="0" i="0" kern="1200" dirty="0"/>
            <a:t>Модельдердің </a:t>
          </a:r>
          <a:r>
            <a:rPr lang="kk" sz="1400" b="1" i="0" kern="1200" dirty="0" err="1"/>
            <a:t>қолайлылық параметрі де бар </a:t>
          </a:r>
          <a:r>
            <a:rPr lang="kk" sz="1400" b="0" i="0" kern="1200" dirty="0"/>
            <a:t>: оларды жобаларда пайдалану қаншалықты ыңғайлы және қаншалықты жақсы құжатталған.</a:t>
          </a:r>
          <a:endParaRPr lang="en-US" sz="1400" kern="1200" dirty="0"/>
        </a:p>
      </dsp:txBody>
      <dsp:txXfrm>
        <a:off x="3431965" y="1204131"/>
        <a:ext cx="2443621" cy="1517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FF31B-4AB4-4B2C-84EE-639D8403317D}">
      <dsp:nvSpPr>
        <dsp:cNvPr id="0" name=""/>
        <dsp:cNvSpPr/>
      </dsp:nvSpPr>
      <dsp:spPr>
        <a:xfrm>
          <a:off x="0" y="126899"/>
          <a:ext cx="5870332" cy="911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" sz="1500" b="0" i="0" kern="1200" dirty="0"/>
            <a:t>Онда жобаның коды және/немесе мәтіні берілген. Сонымен қатар, бөлімдер бар:</a:t>
          </a:r>
          <a:endParaRPr lang="en-US" sz="1500" kern="1200" dirty="0"/>
        </a:p>
      </dsp:txBody>
      <dsp:txXfrm>
        <a:off x="44472" y="171371"/>
        <a:ext cx="5781388" cy="822079"/>
      </dsp:txXfrm>
    </dsp:sp>
    <dsp:sp modelId="{BA6D26EB-FADB-4457-B7FD-3E5D6ACE81BF}">
      <dsp:nvSpPr>
        <dsp:cNvPr id="0" name=""/>
        <dsp:cNvSpPr/>
      </dsp:nvSpPr>
      <dsp:spPr>
        <a:xfrm>
          <a:off x="0" y="1309727"/>
          <a:ext cx="5870332" cy="11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" sz="1500" b="1" i="0" kern="1200" dirty="0" err="1"/>
            <a:t>Енгізу </a:t>
          </a:r>
          <a:r>
            <a:rPr lang="kk" sz="1500" b="0" i="0" kern="1200" dirty="0"/>
            <a:t>— деректерді енгізу.</a:t>
          </a:r>
          <a:endParaRPr lang="en-US" sz="1500" b="0" i="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" sz="1500" b="0" i="0" kern="1200" dirty="0"/>
            <a:t>Кейде олар жабық болуы мүмкін - мысалы, ноутбукта конкурстан алынған мәселенің шешімі болса және ұйымдастырушы қатыспағандарға деректерді ашудан бас тартса;</a:t>
          </a:r>
          <a:endParaRPr lang="en-US" sz="1500" kern="1200" dirty="0"/>
        </a:p>
      </dsp:txBody>
      <dsp:txXfrm>
        <a:off x="56436" y="1366163"/>
        <a:ext cx="5757460" cy="1043234"/>
      </dsp:txXfrm>
    </dsp:sp>
    <dsp:sp modelId="{4054FED1-3FD5-4DCA-8B4A-02EFDAFAED7D}">
      <dsp:nvSpPr>
        <dsp:cNvPr id="0" name=""/>
        <dsp:cNvSpPr/>
      </dsp:nvSpPr>
      <dsp:spPr>
        <a:xfrm>
          <a:off x="0" y="2509033"/>
          <a:ext cx="5870332" cy="11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" sz="1500" b="1" i="0" kern="1200" dirty="0" err="1"/>
            <a:t>Шығару </a:t>
          </a:r>
          <a:r>
            <a:rPr lang="kk" sz="1500" b="0" i="0" kern="1200" dirty="0"/>
            <a:t>— шығыс деректері. Әдетте оларды </a:t>
          </a:r>
          <a:r>
            <a:rPr lang="kk" sz="1500" b="0" i="0" kern="1200" dirty="0" err="1"/>
            <a:t>Kaggle API </a:t>
          </a:r>
          <a:r>
            <a:rPr lang="kk" sz="1500" b="0" i="0" kern="1200" dirty="0"/>
            <a:t>арқылы жүктеп алу ұсынылады , ал бөлімде пәрмен бар - оны бір рет басу арқылы көшіруге болады;</a:t>
          </a:r>
          <a:endParaRPr lang="en-US" sz="1500" kern="1200" dirty="0"/>
        </a:p>
      </dsp:txBody>
      <dsp:txXfrm>
        <a:off x="56436" y="2565469"/>
        <a:ext cx="5757460" cy="1043234"/>
      </dsp:txXfrm>
    </dsp:sp>
    <dsp:sp modelId="{04735329-16F5-4698-8E8B-4A63A2BC821C}">
      <dsp:nvSpPr>
        <dsp:cNvPr id="0" name=""/>
        <dsp:cNvSpPr/>
      </dsp:nvSpPr>
      <dsp:spPr>
        <a:xfrm>
          <a:off x="0" y="3708339"/>
          <a:ext cx="5870332" cy="11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" sz="1500" b="1" i="0" kern="1200"/>
            <a:t>Журналдар </a:t>
          </a:r>
          <a:r>
            <a:rPr lang="kk" sz="1500" b="0" i="0" kern="1200"/>
            <a:t>– кодтың орындалуын сипаттайтын журналдар, жазбалар. Орындау уақыты мен сәттілігі, қателері, орындалу ортасы және басқа мәліметтер туралы ақпаратты қамтиды;</a:t>
          </a:r>
          <a:endParaRPr lang="en-US" sz="1500" kern="1200"/>
        </a:p>
      </dsp:txBody>
      <dsp:txXfrm>
        <a:off x="56436" y="3764775"/>
        <a:ext cx="5757460" cy="1043234"/>
      </dsp:txXfrm>
    </dsp:sp>
    <dsp:sp modelId="{1B5BD71A-8038-445D-8E0A-D94AF5052C47}">
      <dsp:nvSpPr>
        <dsp:cNvPr id="0" name=""/>
        <dsp:cNvSpPr/>
      </dsp:nvSpPr>
      <dsp:spPr>
        <a:xfrm>
          <a:off x="0" y="4907645"/>
          <a:ext cx="5870332" cy="1156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" sz="1500" b="1" i="0" kern="1200"/>
            <a:t>Түсініктемелер </a:t>
          </a:r>
          <a:r>
            <a:rPr lang="kk" sz="1500" b="0" i="0" kern="1200"/>
            <a:t>— талқылау, пайдаланушының ноутбуктағы пікірлері.</a:t>
          </a:r>
          <a:endParaRPr lang="en-US" sz="1500" kern="1200"/>
        </a:p>
      </dsp:txBody>
      <dsp:txXfrm>
        <a:off x="56436" y="4964081"/>
        <a:ext cx="5757460" cy="1043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94EB5-0A77-CDE1-90BB-008275D81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1A1CE9-4E11-0CBD-B883-1FD437F04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466C2-C00B-855C-18E4-349B281F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C8134-3192-576E-B018-34941AA7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5C196-387F-54A8-170E-EF8CB208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052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214CF-E499-E6C1-EADE-27D505F3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2ABE73-E36F-BB7D-AECF-F40AD7D3D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5C994-386E-9457-3735-0E4FF22E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15BEF-682E-CDFB-F1CA-4BC2EFA5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E2706-0DBC-7C42-C713-1348E4F0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554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638351-DEF1-61DD-CC13-EBD1DC9B5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070D1E-6CE4-9BA6-F52D-8135AA0C9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E3A30-B3F3-800D-236C-261511D7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F0B3A-5E1B-229F-6961-6B1340ED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643823-2E72-4407-9A4F-6B21CE61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66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38A0E-3AA5-06D3-1AD2-0291F680E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76B57-9504-9760-962D-FE1CC4D4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A4797-5DE4-FE81-4757-BD7F3C4F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58BAC-CC6C-18E1-7487-E4CEAA79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084E9-549F-132A-93C5-3CFEC0B7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665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7CA00-EB8C-E697-62E0-DE20E62F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50886-CF9F-C790-D8DD-5801565CF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9FB2B-83ED-0EF3-80F3-8464DAF3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7EDBE-1575-C45F-246F-2326266D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F272D-5F36-0CCD-8413-A5614990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105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89D38-8461-8076-1C03-C981751C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1C80D-E3CE-F6EB-177D-01BBB4330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200ADD-31DE-6FAA-C487-6B4323D86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DEB0AF-9A36-89C0-56C8-2E3796215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3BD4F7-2205-5984-5084-1B69FEA2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1DB55-97FC-93DE-4A6A-1C991E1D2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61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85EAE-84B2-D809-9D18-D460AAE8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8878AC-1244-8EB7-2E00-AFB8942F8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D2D3E-23CD-C6AE-1323-1895117F1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40AAE-E8BE-762E-0A0F-D797FA645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82A76A-DBF8-D938-A59B-376FEE892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65A05F-A3AD-298F-92C7-B4EB79A5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92CAD4-91EC-2956-A460-E4BD59EA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5D4C6A-81E9-AE29-985C-5539706B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643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1876-9218-ACA6-F6E3-A5C26656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C8EBF3-78A2-8C28-AE19-5CF96C6E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5C6867-111D-83DD-1A13-84F62CF0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5D2F59-AFE1-319A-438E-DC630EAF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7708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3CB519-5414-9B8D-22EB-0E452F76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DCF36E-7558-271A-0D08-C7D73F33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7BE9FB-B126-8811-A9F5-BD7E9568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902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037C5-BB39-1FFA-8490-9EEF43DD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BBA441-D86D-08CF-E068-A7B4276A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1035B-A684-B5F8-8199-645BC9DA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72AA57-64C6-3CE3-15F4-2B88F4A8C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12A3E1-6D3A-CA01-340E-375AFE70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43F72-54DA-189A-BBF1-386FB35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299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C9E23-1BF5-E30A-E121-A700BE03C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5B8CB5-6B02-7BE8-BCCA-7B91284A6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D047F-FECC-0E5C-87F7-FE6E30E4F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41EBEB-325E-5ED2-D4BB-8D703D4F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83406-E800-944B-B38D-87AD2B76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98601F-BA32-69D3-1F02-7A4EDF65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510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90508-FA3B-7022-957E-996F7C75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6E55E4-4671-5BEA-68A0-E07CC1F1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90A44-887E-BB50-368C-119660EA0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5ED02-7759-4672-A04C-3B9EF4AD2C58}" type="datetimeFigureOut">
              <a:rPr lang="ru-KZ" smtClean="0"/>
              <a:t>10.02.2025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B1423-D539-5511-A286-EEAEFC7CF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0E033-F483-F9E4-69F8-00A3D0CA8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568A9F-769E-40B8-8042-DDD5F6F4ED3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728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model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od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ggle.com/code/pmarcelino/comprehensive-data-exploration-with-python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kaggle.com/discussions?sort=undefined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lear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ranking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oc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aggle/kagglehub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ompeti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5EA4F-0C11-740D-7771-C5E910FD7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1" y="735283"/>
            <a:ext cx="5188437" cy="3165045"/>
          </a:xfrm>
        </p:spPr>
        <p:txBody>
          <a:bodyPr anchor="b">
            <a:normAutofit/>
          </a:bodyPr>
          <a:lstStyle/>
          <a:p>
            <a:pPr algn="l"/>
            <a:r>
              <a:rPr lang="kk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Дәріс 4. Kaggle платформасымен танысу</a:t>
            </a:r>
            <a:endParaRPr lang="ru-KZ" sz="5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3F7714-15A2-9B61-BA75-25160F167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101" y="4078423"/>
            <a:ext cx="4978399" cy="2058657"/>
          </a:xfrm>
        </p:spPr>
        <p:txBody>
          <a:bodyPr>
            <a:normAutofit/>
          </a:bodyPr>
          <a:lstStyle/>
          <a:p>
            <a:pPr algn="l"/>
            <a:r>
              <a:rPr lang="kk" dirty="0"/>
              <a:t>Машиналық оқыту</a:t>
            </a:r>
            <a:endParaRPr lang="ru-RU" dirty="0"/>
          </a:p>
          <a:p>
            <a:pPr algn="l"/>
            <a:r>
              <a:rPr lang="kk" dirty="0"/>
              <a:t>Дәріс беруші: Оспан Ә.Ғ.</a:t>
            </a:r>
            <a:endParaRPr lang="ru-KZ" dirty="0"/>
          </a:p>
        </p:txBody>
      </p:sp>
      <p:pic>
        <p:nvPicPr>
          <p:cNvPr id="7" name="Graphic 6" descr="Преподаватель">
            <a:extLst>
              <a:ext uri="{FF2B5EF4-FFF2-40B4-BE49-F238E27FC236}">
                <a16:creationId xmlns:a16="http://schemas.microsoft.com/office/drawing/2014/main" id="{A5517D9C-F681-5B8E-07A6-7BD6780FB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Преподаватель">
            <a:extLst>
              <a:ext uri="{FF2B5EF4-FFF2-40B4-BE49-F238E27FC236}">
                <a16:creationId xmlns:a16="http://schemas.microsoft.com/office/drawing/2014/main" id="{1A4F193C-02D1-4427-A5CF-951B4FF00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8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890D-89BC-4FEE-4A23-B2F3B15E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9" y="386930"/>
            <a:ext cx="5300472" cy="1300554"/>
          </a:xfrm>
        </p:spPr>
        <p:txBody>
          <a:bodyPr anchor="b">
            <a:normAutofit/>
          </a:bodyPr>
          <a:lstStyle/>
          <a:p>
            <a:r>
              <a:rPr lang="kk" sz="4800" b="0" i="0" dirty="0">
                <a:effectLst/>
                <a:latin typeface="Fira Sans" panose="020B0503050000020004" pitchFamily="34" charset="0"/>
              </a:rPr>
              <a:t>Деректер жиыны </a:t>
            </a:r>
            <a:endParaRPr lang="ru-KZ" sz="4800" dirty="0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atasets Kaggle — библиотека наборов данных, созданных пользователями">
            <a:extLst>
              <a:ext uri="{FF2B5EF4-FFF2-40B4-BE49-F238E27FC236}">
                <a16:creationId xmlns:a16="http://schemas.microsoft.com/office/drawing/2014/main" id="{62A1817F-7793-C471-7F7F-FACD4479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15" y="2338011"/>
            <a:ext cx="5150277" cy="314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0" name="Rectangle 309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5C42A-6B5E-0107-A69F-B958E6373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536332"/>
            <a:ext cx="4530898" cy="570262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kk" sz="1400" b="0" i="0" dirty="0" err="1">
                <a:effectLst/>
                <a:latin typeface="-apple-system"/>
              </a:rPr>
              <a:t>Kaggle </a:t>
            </a:r>
            <a:r>
              <a:rPr lang="kk" sz="1400" b="0" i="0" dirty="0">
                <a:effectLst/>
                <a:latin typeface="-apple-system"/>
              </a:rPr>
              <a:t>-дің жалғыз, бірақ ең танымал ерекшелігі емес .</a:t>
            </a:r>
          </a:p>
          <a:p>
            <a:r>
              <a:rPr lang="kk" sz="1400" b="0" i="0" dirty="0">
                <a:effectLst/>
                <a:latin typeface="-apple-system"/>
              </a:rPr>
              <a:t>Қауымдастық мүшелері </a:t>
            </a:r>
            <a:r>
              <a:rPr lang="kk" sz="1400" b="1" i="1" dirty="0">
                <a:effectLst/>
                <a:latin typeface="-apple-system"/>
              </a:rPr>
              <a:t>платформаға өздерінің деректер жиынын жүктей </a:t>
            </a:r>
            <a:r>
              <a:rPr lang="kk" sz="1400" b="1" i="1" u="sng" strike="noStrike" dirty="0">
                <a:effectLst/>
                <a:latin typeface="-apple-system"/>
                <a:hlinkClick r:id="rId3"/>
              </a:rPr>
              <a:t>алады </a:t>
            </a:r>
            <a:r>
              <a:rPr lang="kk" sz="1400" b="0" i="0" dirty="0">
                <a:effectLst/>
                <a:latin typeface="-apple-system"/>
              </a:rPr>
              <a:t>.</a:t>
            </a:r>
          </a:p>
          <a:p>
            <a:r>
              <a:rPr lang="kk" sz="1400" b="0" i="0" dirty="0">
                <a:effectLst/>
                <a:latin typeface="-apple-system"/>
              </a:rPr>
              <a:t>Оларды жүктеп алып, басқа пайдаланушылар үлгілерін үйрету және нәтижелерді ортақ пайдалану үшін пайдалана алады.</a:t>
            </a:r>
          </a:p>
          <a:p>
            <a:r>
              <a:rPr lang="kk" sz="1400" b="0" i="0" dirty="0">
                <a:effectLst/>
                <a:latin typeface="-apple-system"/>
              </a:rPr>
              <a:t>әртүрлі типтегі </a:t>
            </a:r>
            <a:endParaRPr lang="en-US" sz="1400" b="0" i="0" dirty="0">
              <a:effectLst/>
              <a:latin typeface="-apple-system"/>
            </a:endParaRPr>
          </a:p>
          <a:p>
            <a:pPr>
              <a:spcBef>
                <a:spcPts val="2400"/>
              </a:spcBef>
            </a:pPr>
            <a:r>
              <a:rPr lang="kk" sz="1400" b="0" i="0" dirty="0" err="1">
                <a:effectLst/>
                <a:latin typeface="-apple-system"/>
              </a:rPr>
              <a:t>Kaggle </a:t>
            </a:r>
            <a:r>
              <a:rPr lang="kk" sz="1400" b="0" i="0" dirty="0">
                <a:effectLst/>
                <a:latin typeface="-apple-system"/>
              </a:rPr>
              <a:t>деректер жиыны санаттарға топтастырылған: ойын деректері, жаңалықтар, суреттер және т.б.</a:t>
            </a:r>
          </a:p>
          <a:p>
            <a:pPr>
              <a:spcBef>
                <a:spcPts val="2400"/>
              </a:spcBef>
            </a:pPr>
            <a:r>
              <a:rPr lang="kk" sz="1400" b="1" i="1" dirty="0">
                <a:effectLst/>
                <a:latin typeface="-apple-system"/>
              </a:rPr>
              <a:t>компьютерлік көру немесе табиғи тілді өңдеу сияқты белгілі бір деректер ғылымы аймағына арналған жинақтарға </a:t>
            </a:r>
            <a:r>
              <a:rPr lang="kk" sz="1400" b="0" i="0" dirty="0">
                <a:effectLst/>
                <a:latin typeface="-apple-system"/>
              </a:rPr>
              <a:t>жылдам өтуге болады .</a:t>
            </a:r>
          </a:p>
          <a:p>
            <a:pPr>
              <a:spcBef>
                <a:spcPts val="1800"/>
              </a:spcBef>
            </a:pPr>
            <a:r>
              <a:rPr lang="kk" sz="1400" b="0" i="0" dirty="0" err="1">
                <a:effectLst/>
                <a:latin typeface="-apple-system"/>
              </a:rPr>
              <a:t>Kaggle </a:t>
            </a:r>
            <a:r>
              <a:rPr lang="kk" sz="1400" b="0" i="0" dirty="0">
                <a:effectLst/>
                <a:latin typeface="-apple-system"/>
              </a:rPr>
              <a:t>пайдаланушысы машиналық оқыту үшін өзінің жеке деректер жинағын ұсына алады.</a:t>
            </a:r>
          </a:p>
          <a:p>
            <a:pPr>
              <a:spcBef>
                <a:spcPts val="1800"/>
              </a:spcBef>
            </a:pPr>
            <a:r>
              <a:rPr lang="kk" sz="1400" b="0" i="0" dirty="0">
                <a:effectLst/>
                <a:latin typeface="-apple-system"/>
              </a:rPr>
              <a:t>Дерекқорда барларды сіздің жобаларыңызда пайдалануға болады - шектеулер лицензиялауға байланысты.</a:t>
            </a:r>
          </a:p>
        </p:txBody>
      </p:sp>
    </p:spTree>
    <p:extLst>
      <p:ext uri="{BB962C8B-B14F-4D97-AF65-F5344CB8AC3E}">
        <p14:creationId xmlns:p14="http://schemas.microsoft.com/office/powerpoint/2010/main" val="282040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5" name="Arc 410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89102-1972-13A8-26AB-88965A67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349139"/>
            <a:ext cx="4919852" cy="1325563"/>
          </a:xfrm>
        </p:spPr>
        <p:txBody>
          <a:bodyPr>
            <a:normAutofit/>
          </a:bodyPr>
          <a:lstStyle/>
          <a:p>
            <a:r>
              <a:rPr lang="kk" b="0" i="0" dirty="0">
                <a:effectLst/>
                <a:latin typeface="Fira Sans" panose="020B0503050000020004" pitchFamily="34" charset="0"/>
              </a:rPr>
              <a:t>Модельдер </a:t>
            </a:r>
            <a:endParaRPr lang="ru-KZ" dirty="0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На странице — ссылки на инструкции по установке и карточки моделей для самых разных задач">
            <a:extLst>
              <a:ext uri="{FF2B5EF4-FFF2-40B4-BE49-F238E27FC236}">
                <a16:creationId xmlns:a16="http://schemas.microsoft.com/office/drawing/2014/main" id="{2931431D-CC53-BA15-7BA5-8DCD329BF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821338"/>
            <a:ext cx="4777381" cy="304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D4930EF-291D-8998-67D9-6B712632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216" y="956441"/>
            <a:ext cx="5027584" cy="5220522"/>
          </a:xfrm>
        </p:spPr>
        <p:txBody>
          <a:bodyPr>
            <a:normAutofit/>
          </a:bodyPr>
          <a:lstStyle/>
          <a:p>
            <a:r>
              <a:rPr lang="kk" sz="1800" b="0" i="0" dirty="0">
                <a:effectLst/>
                <a:latin typeface="-apple-system"/>
              </a:rPr>
              <a:t>Деректер жиындарынан басқа, </a:t>
            </a:r>
            <a:r>
              <a:rPr lang="kk" sz="1800" b="0" i="0" dirty="0" err="1">
                <a:effectLst/>
                <a:latin typeface="-apple-system"/>
              </a:rPr>
              <a:t>Kaggle </a:t>
            </a:r>
            <a:r>
              <a:rPr lang="kk" sz="1800" b="0" i="0" dirty="0">
                <a:effectLst/>
                <a:latin typeface="-apple-system"/>
              </a:rPr>
              <a:t>машиналық оқытуға арналған дайын үлгілердің </a:t>
            </a:r>
            <a:r>
              <a:rPr lang="kk" sz="1800" b="0" i="0" u="sng" strike="noStrike" dirty="0">
                <a:effectLst/>
                <a:latin typeface="-apple-system"/>
                <a:hlinkClick r:id="rId3"/>
              </a:rPr>
              <a:t>репозиторийіне </a:t>
            </a:r>
            <a:r>
              <a:rPr lang="kk" sz="1800" b="0" i="0" dirty="0">
                <a:effectLst/>
                <a:latin typeface="-apple-system"/>
              </a:rPr>
              <a:t>ие .</a:t>
            </a:r>
          </a:p>
          <a:p>
            <a:r>
              <a:rPr lang="kk" sz="1800" b="0" i="0" dirty="0">
                <a:effectLst/>
                <a:latin typeface="-apple-system"/>
              </a:rPr>
              <a:t>Олардың кейбіреулерін платформаға кіретін компаниялар, кейбірін қарапайым пайдаланушылар ұсынады.</a:t>
            </a:r>
          </a:p>
          <a:p>
            <a:r>
              <a:rPr lang="kk" sz="1800" b="0" i="0" dirty="0">
                <a:effectLst/>
                <a:latin typeface="-apple-system"/>
              </a:rPr>
              <a:t>Пайдаланушы үлгілері әдетте барлығына қол жетімді, бірақ компаниялар жиі шектеулер қояды: </a:t>
            </a:r>
            <a:r>
              <a:rPr lang="kk" sz="1800" b="1" i="1" dirty="0">
                <a:effectLst/>
                <a:latin typeface="-apple-system"/>
              </a:rPr>
              <a:t>алгоритммен жұмыс істеу үшін оны жасаушыдан рұқсат сұрау керек </a:t>
            </a:r>
            <a:r>
              <a:rPr lang="kk" sz="1800" b="0" i="0" dirty="0">
                <a:effectLst/>
                <a:latin typeface="-apple-system"/>
              </a:rPr>
              <a:t>.</a:t>
            </a:r>
            <a:endParaRPr lang="en-US" sz="1800" b="0" i="0" dirty="0">
              <a:effectLst/>
              <a:latin typeface="-apple-system"/>
            </a:endParaRPr>
          </a:p>
          <a:p>
            <a:r>
              <a:rPr lang="kk" sz="1800" b="0" i="0" dirty="0">
                <a:effectLst/>
                <a:latin typeface="-apple-system"/>
              </a:rPr>
              <a:t>Модельді жүктеп салу немесе жүктеп алу деректер жиынына қарағанда біршама күрделірек.</a:t>
            </a:r>
          </a:p>
          <a:p>
            <a:r>
              <a:rPr lang="kk" sz="1800" b="1" i="0" dirty="0">
                <a:effectLst/>
                <a:latin typeface="-apple-system"/>
              </a:rPr>
              <a:t>Оларды .tar.gz мұрағаты ретінде жүктеп алуға болады, бірақ платформаның өзі </a:t>
            </a:r>
            <a:r>
              <a:rPr lang="kk" sz="1800" b="1" i="0" dirty="0" err="1">
                <a:effectLst/>
                <a:highlight>
                  <a:srgbClr val="00FFFF"/>
                </a:highlight>
                <a:latin typeface="-apple-system"/>
              </a:rPr>
              <a:t>kagglehub кітапханасын пайдалануды ұсынады </a:t>
            </a:r>
            <a:r>
              <a:rPr lang="kk" sz="1800" b="1" i="0" dirty="0">
                <a:effectLst/>
                <a:latin typeface="-apple-system"/>
              </a:rPr>
              <a:t>.</a:t>
            </a:r>
            <a:endParaRPr lang="ru-KZ" sz="1800" b="1" dirty="0"/>
          </a:p>
        </p:txBody>
      </p:sp>
    </p:spTree>
    <p:extLst>
      <p:ext uri="{BB962C8B-B14F-4D97-AF65-F5344CB8AC3E}">
        <p14:creationId xmlns:p14="http://schemas.microsoft.com/office/powerpoint/2010/main" val="368812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ачать в виде архива можно после регистрации на платформе. Инструкция по установке с помощью kagglehub дается сразу на странице">
            <a:extLst>
              <a:ext uri="{FF2B5EF4-FFF2-40B4-BE49-F238E27FC236}">
                <a16:creationId xmlns:a16="http://schemas.microsoft.com/office/drawing/2014/main" id="{B4C10A99-E3C1-4E05-F9D8-3D7BFA4521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223" y="638236"/>
            <a:ext cx="5181600" cy="224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6" name="Объект 4">
            <a:extLst>
              <a:ext uri="{FF2B5EF4-FFF2-40B4-BE49-F238E27FC236}">
                <a16:creationId xmlns:a16="http://schemas.microsoft.com/office/drawing/2014/main" id="{F0E7FFB5-E053-C99E-4CC2-E19AE198F9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242761"/>
              </p:ext>
            </p:extLst>
          </p:nvPr>
        </p:nvGraphicFramePr>
        <p:xfrm>
          <a:off x="6096000" y="273268"/>
          <a:ext cx="5923514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Фильтры отображаются на главной странице раздела. Например, можно найти модель по задаче: классификация изображений, генерация текста и т.д.">
            <a:extLst>
              <a:ext uri="{FF2B5EF4-FFF2-40B4-BE49-F238E27FC236}">
                <a16:creationId xmlns:a16="http://schemas.microsoft.com/office/drawing/2014/main" id="{232F26B8-CBFF-2E96-2F6E-0C36A7273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56" y="3659096"/>
            <a:ext cx="4729704" cy="197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6FDFCC-527F-D58D-533B-7ADFE39AD8CD}"/>
              </a:ext>
            </a:extLst>
          </p:cNvPr>
          <p:cNvSpPr txBox="1"/>
          <p:nvPr/>
        </p:nvSpPr>
        <p:spPr>
          <a:xfrm>
            <a:off x="920261" y="3429000"/>
            <a:ext cx="45075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" b="0" i="0" dirty="0">
                <a:solidFill>
                  <a:srgbClr val="333333"/>
                </a:solidFill>
                <a:effectLst/>
                <a:latin typeface="-apple-system"/>
              </a:rPr>
              <a:t>Ал үлгілік картада оның сипаттамасы мен құжаттамасын автордан көруге болады.</a:t>
            </a:r>
          </a:p>
          <a:p>
            <a:r>
              <a:rPr lang="kk" b="0" i="0" dirty="0">
                <a:solidFill>
                  <a:srgbClr val="333333"/>
                </a:solidFill>
                <a:effectLst/>
                <a:latin typeface="-apple-system"/>
              </a:rPr>
              <a:t>Көрші қойындыларда </a:t>
            </a:r>
            <a:r>
              <a:rPr lang="kk" b="1" i="1" dirty="0">
                <a:solidFill>
                  <a:srgbClr val="333333"/>
                </a:solidFill>
                <a:effectLst/>
                <a:latin typeface="-apple-system"/>
              </a:rPr>
              <a:t>алгоритмді, талқылауларды және ол қолданылған жарыстарды пайдаланатын коды бар пайдаланушы жазу кітапшалары бар.</a:t>
            </a:r>
            <a:endParaRPr lang="ru-KZ" b="1" i="1" dirty="0"/>
          </a:p>
        </p:txBody>
      </p:sp>
    </p:spTree>
    <p:extLst>
      <p:ext uri="{BB962C8B-B14F-4D97-AF65-F5344CB8AC3E}">
        <p14:creationId xmlns:p14="http://schemas.microsoft.com/office/powerpoint/2010/main" val="383679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53" name="Arc 615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E7929-47CB-57D0-8A91-7AB65A8DF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82" y="384899"/>
            <a:ext cx="43000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Код 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В этом разделе собраны «ноутбуки» — образцы кода для решения разных задач. Можно быстро просмотреть самые популярные из них или поискать с помощью фильтров">
            <a:extLst>
              <a:ext uri="{FF2B5EF4-FFF2-40B4-BE49-F238E27FC236}">
                <a16:creationId xmlns:a16="http://schemas.microsoft.com/office/drawing/2014/main" id="{FF6FAE0A-E6AD-4ACC-D5E0-8A339A1537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845225"/>
            <a:ext cx="4777381" cy="299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9D10C2E-E582-FF1C-FDFC-9449BA06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8345" y="557048"/>
            <a:ext cx="5770179" cy="60119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kk" sz="2200" b="0" i="0" u="sng" strike="noStrike" dirty="0">
                <a:effectLst/>
                <a:hlinkClick r:id="rId3"/>
              </a:rPr>
              <a:t>Kaggle ноутбуктері </a:t>
            </a:r>
            <a:r>
              <a:rPr lang="kk" sz="2200" b="0" i="0" dirty="0">
                <a:effectLst/>
              </a:rPr>
              <a:t>, авторы анықтамасы ең қызмет , - бұл бұлтты есептеу сәрсенбі үшін Деректер ғылымының тапсырмалары.</a:t>
            </a:r>
          </a:p>
          <a:p>
            <a:pPr>
              <a:spcBef>
                <a:spcPts val="1800"/>
              </a:spcBef>
            </a:pPr>
            <a:r>
              <a:rPr lang="kk" sz="2200" b="0" i="0" dirty="0">
                <a:effectLst/>
              </a:rPr>
              <a:t>Ноутбуктердегі </a:t>
            </a:r>
            <a:r>
              <a:rPr lang="kk" sz="2200" b="0" i="0" dirty="0" err="1">
                <a:effectLst/>
              </a:rPr>
              <a:t>код​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мүмкін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жазу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қосулы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бір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бастап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екі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тілдер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бағдарламалау </a:t>
            </a:r>
            <a:r>
              <a:rPr lang="kk" sz="2200" b="0" i="0" dirty="0">
                <a:effectLst/>
              </a:rPr>
              <a:t>: Python </a:t>
            </a:r>
            <a:r>
              <a:rPr lang="kk" sz="2200" b="0" i="0" dirty="0" err="1">
                <a:effectLst/>
              </a:rPr>
              <a:t>немесе </a:t>
            </a:r>
            <a:r>
              <a:rPr lang="kk" sz="2200" b="0" i="0" dirty="0">
                <a:effectLst/>
              </a:rPr>
              <a:t>R.</a:t>
            </a:r>
          </a:p>
          <a:p>
            <a:pPr>
              <a:spcBef>
                <a:spcPts val="1800"/>
              </a:spcBef>
            </a:pPr>
            <a:r>
              <a:rPr lang="kk" sz="2200" b="0" i="0" dirty="0" err="1">
                <a:effectLst/>
              </a:rPr>
              <a:t>Өзіміз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ноутбуктер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сонда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екі</a:t>
            </a:r>
            <a:r>
              <a:rPr lang="kk" sz="2200" b="0" i="0" dirty="0">
                <a:effectLst/>
              </a:rPr>
              <a:t> </a:t>
            </a:r>
            <a:r>
              <a:rPr lang="kk" sz="2200" b="0" i="0" dirty="0" err="1">
                <a:effectLst/>
              </a:rPr>
              <a:t>түрлері </a:t>
            </a:r>
            <a:r>
              <a:rPr lang="kk" sz="2200" b="0" i="0" dirty="0">
                <a:effectLst/>
              </a:rPr>
              <a:t>:</a:t>
            </a:r>
          </a:p>
          <a:p>
            <a:pPr lvl="1">
              <a:spcBef>
                <a:spcPts val="2400"/>
              </a:spcBef>
              <a:spcAft>
                <a:spcPts val="450"/>
              </a:spcAft>
            </a:pPr>
            <a:r>
              <a:rPr lang="kk" sz="1700" b="1" i="0" dirty="0" err="1">
                <a:effectLst/>
              </a:rPr>
              <a:t>сценарийлер </a:t>
            </a:r>
            <a:r>
              <a:rPr lang="kk" sz="1700" b="0" i="0" dirty="0">
                <a:effectLst/>
              </a:rPr>
              <a:t>- </a:t>
            </a:r>
            <a:r>
              <a:rPr lang="kk" sz="1700" b="0" i="0" dirty="0" err="1">
                <a:effectLst/>
              </a:rPr>
              <a:t>ішінде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олар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Барлығы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қабылданған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Қалай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код </a:t>
            </a:r>
            <a:r>
              <a:rPr lang="kk" sz="1700" b="0" i="0" dirty="0">
                <a:effectLst/>
              </a:rPr>
              <a:t>және </a:t>
            </a:r>
            <a:r>
              <a:rPr lang="kk" sz="1700" b="0" i="0" dirty="0" err="1">
                <a:effectLst/>
              </a:rPr>
              <a:t>орындалады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дәйекті түрде </a:t>
            </a:r>
            <a:r>
              <a:rPr lang="kk" sz="1700" b="0" i="0" dirty="0">
                <a:effectLst/>
              </a:rPr>
              <a:t>;</a:t>
            </a:r>
          </a:p>
          <a:p>
            <a:pPr lvl="1">
              <a:spcBef>
                <a:spcPts val="900"/>
              </a:spcBef>
            </a:pPr>
            <a:r>
              <a:rPr lang="kk" sz="1700" b="1" i="0" dirty="0" err="1">
                <a:effectLst/>
              </a:rPr>
              <a:t>Jupyter </a:t>
            </a:r>
            <a:r>
              <a:rPr lang="kk" sz="1700" b="1" i="0" dirty="0">
                <a:effectLst/>
              </a:rPr>
              <a:t>ноутбуктері </a:t>
            </a:r>
            <a:r>
              <a:rPr lang="kk" sz="1700" b="0" i="0" dirty="0">
                <a:effectLst/>
              </a:rPr>
              <a:t>ең </a:t>
            </a:r>
            <a:r>
              <a:rPr lang="kk" sz="1700" b="0" i="0" dirty="0" err="1">
                <a:effectLst/>
              </a:rPr>
              <a:t>көп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атақты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пішім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ноутбуктер </a:t>
            </a:r>
            <a:r>
              <a:rPr lang="kk" sz="1700" b="0" i="0" dirty="0">
                <a:effectLst/>
              </a:rPr>
              <a:t>. </a:t>
            </a:r>
            <a:r>
              <a:rPr lang="kk" sz="1700" b="0" i="0" dirty="0" err="1">
                <a:effectLst/>
              </a:rPr>
              <a:t>Бұл</a:t>
            </a:r>
            <a:r>
              <a:rPr lang="kk" sz="1700" b="0" i="0" dirty="0">
                <a:effectLst/>
              </a:rPr>
              <a:t> деген </a:t>
            </a:r>
            <a:r>
              <a:rPr lang="kk" sz="1700" b="0" i="0" dirty="0" err="1">
                <a:effectLst/>
              </a:rPr>
              <a:t>құжаттар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алады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тұрады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бастап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блоктар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әртүрлі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түрлері </a:t>
            </a:r>
            <a:r>
              <a:rPr lang="kk" sz="1700" b="0" i="0" dirty="0">
                <a:effectLst/>
              </a:rPr>
              <a:t>: код </a:t>
            </a:r>
            <a:r>
              <a:rPr lang="kk" sz="1700" b="0" i="0" dirty="0" err="1">
                <a:effectLst/>
              </a:rPr>
              <a:t>блогы </a:t>
            </a:r>
            <a:r>
              <a:rPr lang="kk" sz="1700" b="0" i="0" dirty="0">
                <a:effectLst/>
              </a:rPr>
              <a:t>, </a:t>
            </a:r>
            <a:r>
              <a:rPr lang="kk" sz="1700" b="0" i="0" dirty="0" err="1">
                <a:effectLst/>
              </a:rPr>
              <a:t>өріс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шығару </a:t>
            </a:r>
            <a:r>
              <a:rPr lang="kk" sz="1700" b="0" i="0" dirty="0">
                <a:effectLst/>
              </a:rPr>
              <a:t>, </a:t>
            </a:r>
            <a:r>
              <a:rPr lang="kk" sz="1700" b="0" i="0" dirty="0" err="1">
                <a:effectLst/>
              </a:rPr>
              <a:t>пішімделген</a:t>
            </a:r>
            <a:r>
              <a:rPr lang="kk" sz="1700" b="0" i="0" dirty="0">
                <a:effectLst/>
              </a:rPr>
              <a:t> </a:t>
            </a:r>
            <a:r>
              <a:rPr lang="kk" sz="1700" b="0" i="0" dirty="0" err="1">
                <a:effectLst/>
              </a:rPr>
              <a:t>мәтін </a:t>
            </a:r>
            <a:r>
              <a:rPr lang="kk" sz="1700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41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78FD2-4C6D-8CDE-846C-F07339DC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635" y="219372"/>
            <a:ext cx="5037083" cy="875096"/>
          </a:xfrm>
        </p:spPr>
        <p:txBody>
          <a:bodyPr>
            <a:normAutofit/>
          </a:bodyPr>
          <a:lstStyle/>
          <a:p>
            <a:r>
              <a:rPr lang="kk" sz="3200" b="1" i="0" dirty="0" err="1">
                <a:solidFill>
                  <a:srgbClr val="333333"/>
                </a:solidFill>
                <a:effectLst/>
                <a:latin typeface="-apple-system"/>
              </a:rPr>
              <a:t>Сценарий </a:t>
            </a:r>
            <a:r>
              <a:rPr lang="kk" sz="3200" b="1" i="0" dirty="0">
                <a:solidFill>
                  <a:srgbClr val="333333"/>
                </a:solidFill>
                <a:effectLst/>
                <a:latin typeface="-apple-system"/>
              </a:rPr>
              <a:t>немесе </a:t>
            </a:r>
            <a:r>
              <a:rPr lang="kk" sz="3200" b="1" i="0" dirty="0" err="1">
                <a:solidFill>
                  <a:srgbClr val="333333"/>
                </a:solidFill>
                <a:effectLst/>
                <a:latin typeface="-apple-system"/>
              </a:rPr>
              <a:t>жазу кітапшасы </a:t>
            </a:r>
            <a:endParaRPr lang="ru-KZ" sz="3200" b="1" dirty="0"/>
          </a:p>
        </p:txBody>
      </p:sp>
      <p:graphicFrame>
        <p:nvGraphicFramePr>
          <p:cNvPr id="7172" name="Объект 2">
            <a:extLst>
              <a:ext uri="{FF2B5EF4-FFF2-40B4-BE49-F238E27FC236}">
                <a16:creationId xmlns:a16="http://schemas.microsoft.com/office/drawing/2014/main" id="{DB8F65BE-571E-E9DA-93DF-D9C9E93F76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4535923"/>
              </p:ext>
            </p:extLst>
          </p:nvPr>
        </p:nvGraphicFramePr>
        <p:xfrm>
          <a:off x="301868" y="219372"/>
          <a:ext cx="5870332" cy="641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Так выглядит Jupyter Notebook проекта по изучению данных с помощью Python. Блоки форматированного текста чередуются с блоками кода">
            <a:extLst>
              <a:ext uri="{FF2B5EF4-FFF2-40B4-BE49-F238E27FC236}">
                <a16:creationId xmlns:a16="http://schemas.microsoft.com/office/drawing/2014/main" id="{B7E39D5A-29C3-7F48-3E88-27565CB7847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35" y="1172409"/>
            <a:ext cx="5181600" cy="324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CDE8D-BC98-2FC6-164B-827707F8119D}"/>
              </a:ext>
            </a:extLst>
          </p:cNvPr>
          <p:cNvSpPr txBox="1"/>
          <p:nvPr/>
        </p:nvSpPr>
        <p:spPr>
          <a:xfrm>
            <a:off x="6538546" y="4762261"/>
            <a:ext cx="5568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" b="0" i="1" dirty="0" err="1">
                <a:solidFill>
                  <a:srgbClr val="909090"/>
                </a:solidFill>
                <a:effectLst/>
                <a:latin typeface="-apple-system"/>
              </a:rPr>
              <a:t>Юпитер осылай </a:t>
            </a:r>
            <a:r>
              <a:rPr lang="kk" b="0" i="1" dirty="0">
                <a:solidFill>
                  <a:srgbClr val="909090"/>
                </a:solidFill>
                <a:effectLst/>
                <a:latin typeface="-apple-system"/>
              </a:rPr>
              <a:t>көрінеді </a:t>
            </a:r>
            <a:r>
              <a:rPr lang="kk" b="0" i="1" dirty="0" err="1">
                <a:solidFill>
                  <a:srgbClr val="909090"/>
                </a:solidFill>
                <a:effectLst/>
                <a:latin typeface="-apple-system"/>
              </a:rPr>
              <a:t>Дәптер</a:t>
            </a:r>
            <a:r>
              <a:rPr lang="kk" b="0" i="1" dirty="0">
                <a:solidFill>
                  <a:srgbClr val="909090"/>
                </a:solidFill>
                <a:effectLst/>
                <a:latin typeface="-apple-system"/>
              </a:rPr>
              <a:t> Python көмегімен деректер ғылымының </a:t>
            </a:r>
            <a:r>
              <a:rPr lang="kk" b="0" i="1" u="sng" strike="noStrike" dirty="0">
                <a:effectLst/>
                <a:latin typeface="-apple-system"/>
                <a:hlinkClick r:id="rId8"/>
              </a:rPr>
              <a:t>жобасы </a:t>
            </a:r>
            <a:r>
              <a:rPr lang="kk" b="0" i="1" dirty="0">
                <a:solidFill>
                  <a:srgbClr val="909090"/>
                </a:solidFill>
                <a:effectLst/>
                <a:latin typeface="-apple-system"/>
              </a:rPr>
              <a:t>.</a:t>
            </a:r>
            <a:endParaRPr lang="en-US" b="0" i="1" dirty="0">
              <a:solidFill>
                <a:srgbClr val="909090"/>
              </a:solidFill>
              <a:effectLst/>
              <a:latin typeface="-apple-system"/>
            </a:endParaRPr>
          </a:p>
          <a:p>
            <a:r>
              <a:rPr lang="kk" b="0" i="1" dirty="0">
                <a:solidFill>
                  <a:srgbClr val="909090"/>
                </a:solidFill>
                <a:effectLst/>
                <a:latin typeface="-apple-system"/>
              </a:rPr>
              <a:t>Пішімделген мәтін блоктары код блоктарымен ауысып отырады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0418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Откроется окно редактирования. В нем код можно будет запустить, видоизменить, добавить другие входные данные">
            <a:extLst>
              <a:ext uri="{FF2B5EF4-FFF2-40B4-BE49-F238E27FC236}">
                <a16:creationId xmlns:a16="http://schemas.microsoft.com/office/drawing/2014/main" id="{B6A0043D-7CDA-16FF-7B05-8FA078E818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2010951"/>
            <a:ext cx="4777381" cy="2663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Arc 820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B8950E-0EA6-AC6D-FADA-E6B24AB6F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493986"/>
            <a:ext cx="5257800" cy="593834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k" sz="1800" b="0" i="0" dirty="0" err="1">
                <a:effectLst/>
              </a:rPr>
              <a:t>Кімге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пайдалану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барлығы бойынша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мүмкіндіктер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Сәрсенбі </a:t>
            </a:r>
            <a:r>
              <a:rPr lang="kk" sz="1800" b="0" i="0" dirty="0">
                <a:effectLst/>
              </a:rPr>
              <a:t>, </a:t>
            </a:r>
            <a:r>
              <a:rPr lang="kk" sz="1800" b="0" i="0" dirty="0" err="1">
                <a:effectLst/>
              </a:rPr>
              <a:t>сізге қажет болады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көшіру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ноутбукті </a:t>
            </a:r>
            <a:r>
              <a:rPr lang="kk" sz="1800" b="0" i="0" dirty="0">
                <a:effectLst/>
              </a:rPr>
              <a:t>өзіңізге </a:t>
            </a:r>
            <a:r>
              <a:rPr lang="kk" sz="1800" b="0" i="0" dirty="0" err="1">
                <a:effectLst/>
              </a:rPr>
              <a:t>алыңыз </a:t>
            </a:r>
            <a:r>
              <a:rPr lang="kk" sz="1800" b="0" i="0" dirty="0">
                <a:effectLst/>
              </a:rPr>
              <a:t>және </a:t>
            </a:r>
            <a:r>
              <a:rPr lang="kk" sz="1800" b="0" i="0" dirty="0" err="1">
                <a:effectLst/>
              </a:rPr>
              <a:t>бастаңыз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өңдеу </a:t>
            </a:r>
            <a:r>
              <a:rPr lang="kk" sz="1800" b="0" i="0" dirty="0">
                <a:effectLst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k" sz="1800" b="0" i="0" dirty="0" err="1">
                <a:effectLst/>
              </a:rPr>
              <a:t>үшін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бұл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керек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басыңыз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қосулы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Картадағы </a:t>
            </a:r>
            <a:r>
              <a:rPr lang="kk" sz="1800" b="0" i="0" dirty="0">
                <a:effectLst/>
              </a:rPr>
              <a:t>Көшіру және өңдеу </a:t>
            </a:r>
            <a:r>
              <a:rPr lang="kk" sz="1800" b="0" i="0" dirty="0" err="1">
                <a:effectLst/>
              </a:rPr>
              <a:t>түймесі </a:t>
            </a:r>
            <a:r>
              <a:rPr lang="kk" sz="1800" b="0" i="0" dirty="0"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kk" sz="1800" b="0" i="0" dirty="0" err="1">
                <a:effectLst/>
              </a:rPr>
              <a:t>Ноутбуктер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олар көмектеседі </a:t>
            </a:r>
            <a:r>
              <a:rPr lang="kk" sz="1800" b="0" i="0" dirty="0">
                <a:effectLst/>
              </a:rPr>
              <a:t>, </a:t>
            </a:r>
            <a:r>
              <a:rPr lang="kk" sz="1800" b="1" i="0" dirty="0" err="1">
                <a:effectLst/>
              </a:rPr>
              <a:t>біріншіден </a:t>
            </a:r>
            <a:r>
              <a:rPr lang="kk" sz="1800" b="1" i="0" dirty="0">
                <a:effectLst/>
              </a:rPr>
              <a:t>,</a:t>
            </a:r>
            <a:r>
              <a:rPr lang="kk" sz="1800" b="0" i="0" dirty="0">
                <a:effectLst/>
              </a:rPr>
              <a:t> қалай екенін </a:t>
            </a:r>
            <a:r>
              <a:rPr lang="kk" sz="1800" b="0" i="0" dirty="0" err="1">
                <a:effectLst/>
              </a:rPr>
              <a:t>қараңыз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басқа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Адамдар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шешу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сол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немесе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басқа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тапсырмалар </a:t>
            </a:r>
            <a:r>
              <a:rPr lang="kk" sz="1800" b="0" i="0" dirty="0">
                <a:effectLst/>
              </a:rPr>
              <a:t>болып табылады </a:t>
            </a:r>
            <a:r>
              <a:rPr lang="kk" sz="1800" b="0" i="0" dirty="0" err="1">
                <a:effectLst/>
              </a:rPr>
              <a:t>мүмкін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істеу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тіпті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онсыз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тіркеу </a:t>
            </a:r>
            <a:r>
              <a:rPr lang="kk" sz="1800" b="0" i="0" dirty="0">
                <a:effectLst/>
              </a:rPr>
              <a:t>, </a:t>
            </a:r>
            <a:r>
              <a:rPr lang="kk" sz="1800" b="0" i="0" dirty="0" err="1">
                <a:effectLst/>
              </a:rPr>
              <a:t>ашу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код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тек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қосулы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көру </a:t>
            </a:r>
            <a:r>
              <a:rPr lang="kk" sz="1800" b="0" i="0" dirty="0"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kk" sz="1800" b="1" i="0" dirty="0" err="1">
                <a:effectLst/>
              </a:rPr>
              <a:t>Екіншіден </a:t>
            </a:r>
            <a:r>
              <a:rPr lang="kk" sz="1800" b="1" i="0" dirty="0">
                <a:effectLst/>
              </a:rPr>
              <a:t>,</a:t>
            </a:r>
            <a:r>
              <a:rPr lang="kk" sz="1800" b="0" i="0" dirty="0">
                <a:effectLst/>
              </a:rPr>
              <a:t> </a:t>
            </a:r>
            <a:r>
              <a:rPr lang="kk" sz="1800" b="0" i="0" dirty="0" err="1">
                <a:effectLst/>
              </a:rPr>
              <a:t>өз бетінше</a:t>
            </a:r>
            <a:r>
              <a:rPr lang="kk" sz="1800" b="0" i="0" dirty="0">
                <a:effectLst/>
              </a:rPr>
              <a:t> пысықтауды </a:t>
            </a:r>
            <a:r>
              <a:rPr lang="kk" sz="1800" b="0" i="0" dirty="0" err="1">
                <a:effectLst/>
              </a:rPr>
              <a:t>жаттықтыру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бар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шешімдер </a:t>
            </a:r>
            <a:r>
              <a:rPr lang="kk" sz="1800" b="0" i="0" dirty="0"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kk" sz="1800" b="1" i="1" dirty="0" err="1">
                <a:effectLst/>
              </a:rPr>
              <a:t>Бұл</a:t>
            </a:r>
            <a:r>
              <a:rPr lang="kk" sz="1800" b="1" i="1" dirty="0">
                <a:effectLst/>
              </a:rPr>
              <a:t> </a:t>
            </a:r>
            <a:r>
              <a:rPr lang="kk" sz="1800" b="1" i="1" dirty="0" err="1">
                <a:effectLst/>
              </a:rPr>
              <a:t>Сонда бар</a:t>
            </a:r>
            <a:r>
              <a:rPr lang="kk" sz="1800" b="1" i="1" dirty="0">
                <a:effectLst/>
              </a:rPr>
              <a:t> </a:t>
            </a:r>
            <a:r>
              <a:rPr lang="kk" sz="1800" b="1" i="1" dirty="0" err="1">
                <a:effectLst/>
              </a:rPr>
              <a:t>көшіріп </a:t>
            </a:r>
            <a:r>
              <a:rPr lang="kk" sz="1800" b="1" i="1" dirty="0">
                <a:effectLst/>
              </a:rPr>
              <a:t>, </a:t>
            </a:r>
            <a:r>
              <a:rPr lang="kk" sz="1800" b="1" i="1" dirty="0" err="1">
                <a:effectLst/>
              </a:rPr>
              <a:t>көріңіз</a:t>
            </a:r>
            <a:r>
              <a:rPr lang="kk" sz="1800" b="1" i="1" dirty="0">
                <a:effectLst/>
              </a:rPr>
              <a:t> </a:t>
            </a:r>
            <a:r>
              <a:rPr lang="kk" sz="1800" b="1" i="1" dirty="0" err="1">
                <a:effectLst/>
              </a:rPr>
              <a:t>жақсарту </a:t>
            </a:r>
            <a:r>
              <a:rPr lang="kk" sz="1800" b="0" i="0" dirty="0">
                <a:effectLst/>
              </a:rPr>
              <a:t>: </a:t>
            </a:r>
            <a:r>
              <a:rPr lang="kk" sz="1800" b="0" i="0" dirty="0" err="1">
                <a:effectLst/>
              </a:rPr>
              <a:t>әйтпесе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күйге келтіру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үлгі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немесе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өзгерту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деректер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үшін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оқыту </a:t>
            </a:r>
            <a:r>
              <a:rPr lang="kk" sz="1800" b="0" i="0" dirty="0">
                <a:effectLst/>
              </a:rPr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kk" sz="1800" b="0" i="0" dirty="0" err="1">
                <a:effectLst/>
              </a:rPr>
              <a:t>қоспағанда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бұл </a:t>
            </a:r>
            <a:r>
              <a:rPr lang="kk" sz="1800" b="0" i="0" dirty="0">
                <a:effectLst/>
              </a:rPr>
              <a:t>, </a:t>
            </a:r>
            <a:r>
              <a:rPr lang="kk" sz="1800" b="1" i="1" dirty="0" err="1">
                <a:effectLst/>
              </a:rPr>
              <a:t>пайдаланушы</a:t>
            </a:r>
            <a:r>
              <a:rPr lang="kk" sz="1800" b="1" i="1" dirty="0">
                <a:effectLst/>
              </a:rPr>
              <a:t> </a:t>
            </a:r>
            <a:r>
              <a:rPr lang="kk" sz="1800" b="1" i="1" dirty="0" err="1">
                <a:effectLst/>
              </a:rPr>
              <a:t>Мүмкін</a:t>
            </a:r>
            <a:r>
              <a:rPr lang="kk" sz="1800" b="1" i="1" dirty="0">
                <a:effectLst/>
              </a:rPr>
              <a:t> өзіңізді </a:t>
            </a:r>
            <a:r>
              <a:rPr lang="kk" sz="1800" b="1" i="1" dirty="0" err="1">
                <a:effectLst/>
              </a:rPr>
              <a:t>қосыңыз​</a:t>
            </a:r>
            <a:r>
              <a:rPr lang="kk" sz="1800" b="1" i="1" dirty="0">
                <a:effectLst/>
              </a:rPr>
              <a:t> </a:t>
            </a:r>
            <a:r>
              <a:rPr lang="kk" sz="1800" b="1" i="1" dirty="0" err="1">
                <a:effectLst/>
              </a:rPr>
              <a:t>ноутбуктер</a:t>
            </a:r>
            <a:r>
              <a:rPr lang="kk" sz="1800" b="1" i="1" dirty="0">
                <a:effectLst/>
              </a:rPr>
              <a:t> </a:t>
            </a:r>
            <a:r>
              <a:rPr lang="kk" sz="1800" b="1" i="1" dirty="0" err="1">
                <a:effectLst/>
              </a:rPr>
              <a:t>кез келген</a:t>
            </a:r>
            <a:r>
              <a:rPr lang="kk" sz="1800" b="1" i="1" dirty="0">
                <a:effectLst/>
              </a:rPr>
              <a:t> </a:t>
            </a:r>
            <a:r>
              <a:rPr lang="kk" sz="1800" b="1" i="1" dirty="0" err="1">
                <a:effectLst/>
              </a:rPr>
              <a:t>түрі</a:t>
            </a:r>
            <a:r>
              <a:rPr lang="kk" sz="1800" b="1" i="1" dirty="0">
                <a:effectLst/>
              </a:rPr>
              <a:t> </a:t>
            </a:r>
            <a:r>
              <a:rPr lang="kk" sz="1800" b="0" i="0" dirty="0">
                <a:effectLst/>
              </a:rPr>
              <a:t>- қоғаммен </a:t>
            </a:r>
            <a:r>
              <a:rPr lang="kk" sz="1800" b="0" i="0" dirty="0" err="1">
                <a:effectLst/>
              </a:rPr>
              <a:t>бөлісу​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меншік</a:t>
            </a:r>
            <a:r>
              <a:rPr lang="kk" sz="1800" b="0" i="0" dirty="0">
                <a:effectLst/>
              </a:rPr>
              <a:t> </a:t>
            </a:r>
            <a:r>
              <a:rPr lang="kk" sz="1800" b="0" i="0" dirty="0" err="1">
                <a:effectLst/>
              </a:rPr>
              <a:t>әзірлемелер </a:t>
            </a:r>
            <a:r>
              <a:rPr lang="kk" sz="1800" b="0" i="0" dirty="0">
                <a:effectLst/>
              </a:rPr>
              <a:t>мен </a:t>
            </a:r>
            <a:r>
              <a:rPr lang="kk" sz="1800" b="0" i="0" dirty="0" err="1">
                <a:effectLst/>
              </a:rPr>
              <a:t>шешімдер </a:t>
            </a:r>
            <a:r>
              <a:rPr lang="kk" sz="1800" b="0" i="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4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B351-5426-3218-1277-513F09D9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492" y="488219"/>
            <a:ext cx="4076700" cy="857006"/>
          </a:xfrm>
        </p:spPr>
        <p:txBody>
          <a:bodyPr>
            <a:normAutofit/>
          </a:bodyPr>
          <a:lstStyle/>
          <a:p>
            <a:r>
              <a:rPr lang="kk" sz="3200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Талқылау </a:t>
            </a:r>
            <a:endParaRPr lang="ru-KZ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528A06-193D-EEBB-3DC8-BDD0AC6F0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378069"/>
            <a:ext cx="5914292" cy="6268916"/>
          </a:xfrm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  <a:spcBef>
                <a:spcPts val="2400"/>
              </a:spcBef>
            </a:pPr>
            <a:r>
              <a:rPr lang="kk" b="0" i="0" dirty="0">
                <a:solidFill>
                  <a:srgbClr val="333333"/>
                </a:solidFill>
                <a:effectLst/>
                <a:latin typeface="-apple-system"/>
              </a:rPr>
              <a:t>Шындығында, </a:t>
            </a:r>
            <a:r>
              <a:rPr lang="kk" b="0" i="0" u="sng" strike="noStrike" dirty="0" err="1">
                <a:solidFill>
                  <a:srgbClr val="333333"/>
                </a:solidFill>
                <a:effectLst/>
                <a:latin typeface="-apple-system"/>
                <a:hlinkClick r:id="rId2"/>
              </a:rPr>
              <a:t>талқылаулар - бұл </a:t>
            </a:r>
            <a:r>
              <a:rPr lang="kk" b="0" i="0" dirty="0" err="1">
                <a:solidFill>
                  <a:srgbClr val="333333"/>
                </a:solidFill>
                <a:effectLst/>
                <a:latin typeface="-apple-system"/>
              </a:rPr>
              <a:t>Kaggle пайдаланушыларына </a:t>
            </a:r>
            <a:r>
              <a:rPr lang="kk" b="0" i="0" dirty="0">
                <a:solidFill>
                  <a:srgbClr val="333333"/>
                </a:solidFill>
                <a:effectLst/>
                <a:latin typeface="-apple-system"/>
              </a:rPr>
              <a:t>арналған форумның бір түрі . Мұнда әртүрлі тақырыптарға арналған бірнеше негізгі бөлімдер бар:</a:t>
            </a:r>
          </a:p>
          <a:p>
            <a:pPr algn="l">
              <a:lnSpc>
                <a:spcPct val="120000"/>
              </a:lnSpc>
              <a:spcBef>
                <a:spcPts val="24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k" sz="2900" b="1" i="0" dirty="0">
                <a:solidFill>
                  <a:srgbClr val="333333"/>
                </a:solidFill>
                <a:effectLst/>
                <a:latin typeface="-apple-system"/>
              </a:rPr>
              <a:t>Жалпы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- жаңартулар, оқиғалар, марапаттар туралы хабарламалар жиналатын негізгі бөлім. Мұнда олар деректер ғылымының әртүрлі тапсырмаларын талқылайды;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Алу</a:t>
            </a:r>
            <a:r>
              <a:rPr lang="kk" sz="29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Басталды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— жаңадан бастаушыларға арналған филиал. Мұнда сіз </a:t>
            </a:r>
            <a:r>
              <a:rPr lang="kk" sz="2900" b="0" i="0" dirty="0" err="1">
                <a:solidFill>
                  <a:srgbClr val="333333"/>
                </a:solidFill>
                <a:effectLst/>
                <a:latin typeface="-apple-system"/>
              </a:rPr>
              <a:t>Kaggle мүмкіндіктерін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пайдалану туралы ақпараты бар тақырыптарды , сондай-ақ пайдалы материалдардың таңдауын таба аласыз;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2900" b="1" i="0" dirty="0">
                <a:solidFill>
                  <a:srgbClr val="333333"/>
                </a:solidFill>
                <a:effectLst/>
                <a:latin typeface="-apple-system"/>
              </a:rPr>
              <a:t>Өнімнің </a:t>
            </a: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кері байланысы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- пайдаланушылардың кері байланысы. Қауымдастық мүшелері платформада кері байланыс бере алады, бізге не ұнайтынын айта алады немесе жақсартуларды ұсына алады;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Сұрақтар</a:t>
            </a:r>
            <a:r>
              <a:rPr lang="kk" sz="29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және</a:t>
            </a:r>
            <a:r>
              <a:rPr lang="kk" sz="29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Жауаптар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– техникалық сұрақтарға жауаптар. Адам алгоритмді қалай пайдалану керектігін сұрай алады делік, ал басқалары жауап береді және опцияларды ұсынады;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Жарыс</a:t>
            </a:r>
            <a:r>
              <a:rPr lang="kk" sz="2900" b="1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Хостинг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- бұл өз жарыстарын жасайтындарға арналған филиал. Мұнда олар, мысалы, қатысушылар үшін деректер жинағын қалай жақсы дайындау керектігін немесе сыйлық ретінде не ұсыну керектігін талқылайды;</a:t>
            </a:r>
          </a:p>
          <a:p>
            <a:pPr algn="l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2900" b="1" i="0" dirty="0" err="1">
                <a:solidFill>
                  <a:srgbClr val="333333"/>
                </a:solidFill>
                <a:effectLst/>
                <a:latin typeface="-apple-system"/>
              </a:rPr>
              <a:t>Жетістіктер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- Бұл жерде қауымдастық мүшелері өздерінің жетістіктерімен бөліседі, ал басқалары оларды құттықтайды.</a:t>
            </a:r>
          </a:p>
          <a:p>
            <a:pPr algn="l">
              <a:lnSpc>
                <a:spcPct val="120000"/>
              </a:lnSpc>
            </a:pPr>
            <a:r>
              <a:rPr lang="kk" sz="2900" b="0" i="0" dirty="0" err="1">
                <a:solidFill>
                  <a:srgbClr val="333333"/>
                </a:solidFill>
                <a:effectLst/>
                <a:latin typeface="-apple-system"/>
              </a:rPr>
              <a:t>Талқылау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бөлімінде пайдаланушылар үлгілер, деректер жиындары немесе жазу кітапшалары беттерінде болатын барлық талқылаулар бар. Тізім форумдар астында орналасқан және </a:t>
            </a:r>
            <a:r>
              <a:rPr lang="kk" sz="2900" b="0" i="0" dirty="0" err="1">
                <a:solidFill>
                  <a:srgbClr val="333333"/>
                </a:solidFill>
                <a:effectLst/>
                <a:latin typeface="-apple-system"/>
              </a:rPr>
              <a:t>Талқылау деп аталады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kk" sz="2900" b="0" i="0" dirty="0" err="1">
                <a:solidFill>
                  <a:srgbClr val="333333"/>
                </a:solidFill>
                <a:effectLst/>
                <a:latin typeface="-apple-system"/>
              </a:rPr>
              <a:t>бастап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kk" sz="2900" b="0" i="0" dirty="0" err="1">
                <a:solidFill>
                  <a:srgbClr val="333333"/>
                </a:solidFill>
                <a:effectLst/>
                <a:latin typeface="-apple-system"/>
              </a:rPr>
              <a:t>бойымен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kk" sz="2900" b="0" i="0" dirty="0" err="1">
                <a:solidFill>
                  <a:srgbClr val="333333"/>
                </a:solidFill>
                <a:effectLst/>
                <a:latin typeface="-apple-system"/>
              </a:rPr>
              <a:t>Kaggle </a:t>
            </a:r>
            <a:r>
              <a:rPr lang="kk" sz="2900" b="0" i="0" dirty="0">
                <a:solidFill>
                  <a:srgbClr val="333333"/>
                </a:solidFill>
                <a:effectLst/>
                <a:latin typeface="-apple-system"/>
              </a:rPr>
              <a:t>.</a:t>
            </a:r>
          </a:p>
        </p:txBody>
      </p:sp>
      <p:pic>
        <p:nvPicPr>
          <p:cNvPr id="9218" name="Picture 2" descr="Это раздел для обсуждений — место, где люди могут высказаться на волнующие их темы">
            <a:extLst>
              <a:ext uri="{FF2B5EF4-FFF2-40B4-BE49-F238E27FC236}">
                <a16:creationId xmlns:a16="http://schemas.microsoft.com/office/drawing/2014/main" id="{83737252-1082-431A-7B9A-E1D3487E79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825625"/>
            <a:ext cx="5181600" cy="3324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3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9" name="Arc 1024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82415-514F-A685-F5F8-058D6A65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Оқыту бөлімімен танысу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Для тех, кто хочет научиться чего-то новому">
            <a:extLst>
              <a:ext uri="{FF2B5EF4-FFF2-40B4-BE49-F238E27FC236}">
                <a16:creationId xmlns:a16="http://schemas.microsoft.com/office/drawing/2014/main" id="{3C15B030-F03F-26FB-C2BE-6ACF56FABF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904942"/>
            <a:ext cx="4777381" cy="287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BC304CC-F2AC-D023-AFA7-C05CB68E9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400"/>
              </a:spcBef>
            </a:pPr>
            <a:r>
              <a:rPr lang="kk" sz="1500" b="1" i="0" u="sng" strike="noStrike">
                <a:effectLst/>
                <a:hlinkClick r:id="rId3"/>
              </a:rPr>
              <a:t>Kaggle Learn </a:t>
            </a:r>
            <a:r>
              <a:rPr lang="kk" sz="1500" b="1" i="0">
                <a:effectLst/>
              </a:rPr>
              <a:t>бөлімі - жаңадан бастаушыларға арналған курстар мен нұсқаулықтардың жинағы.</a:t>
            </a:r>
          </a:p>
          <a:p>
            <a:pPr>
              <a:spcBef>
                <a:spcPts val="2400"/>
              </a:spcBef>
            </a:pPr>
            <a:r>
              <a:rPr lang="kk" sz="1500" b="0" i="0">
                <a:effectLst/>
              </a:rPr>
              <a:t>Ешқашан бағдарламаламағандар үшін кіріспе курстары, сондай-ақ ойын AI сияқты нақты құралдарға шолулар бар.</a:t>
            </a:r>
          </a:p>
          <a:p>
            <a:pPr>
              <a:spcBef>
                <a:spcPts val="1800"/>
              </a:spcBef>
            </a:pPr>
            <a:r>
              <a:rPr lang="kk" sz="1500" b="1" i="0">
                <a:effectLst/>
              </a:rPr>
              <a:t>Әр курста нұсқаушы бар </a:t>
            </a:r>
            <a:r>
              <a:rPr lang="kk" sz="1500" b="0" i="0">
                <a:effectLst/>
              </a:rPr>
              <a:t>, әдетте жоғары рейтингі бар тәжірибелі қауымдастық мүшесі.</a:t>
            </a:r>
          </a:p>
          <a:p>
            <a:pPr>
              <a:spcBef>
                <a:spcPts val="1800"/>
              </a:spcBef>
            </a:pPr>
            <a:r>
              <a:rPr lang="kk" sz="1500" b="0" i="0">
                <a:effectLst/>
              </a:rPr>
              <a:t>Сонымен қатар, олардың кейбіреулері бір-бірімен байланысты - бұл жағдайда келесі және алдыңғы курстарға сілтемелер сипаттамада орналасады.</a:t>
            </a:r>
          </a:p>
          <a:p>
            <a:r>
              <a:rPr lang="kk" sz="1500" b="1" i="1">
                <a:effectLst/>
              </a:rPr>
              <a:t>Барлық курстар тегін және оларды аяқтау үшін сіз Kaggle сертификатын ала аласыз.</a:t>
            </a:r>
          </a:p>
          <a:p>
            <a:r>
              <a:rPr lang="kk" sz="1500" b="0" i="0">
                <a:effectLst/>
              </a:rPr>
              <a:t>Құрылымы қарапайым: курс бірнеше сабақтарды қамтиды, олардың әрқайсысы материалдар мен тапсырмадан тұрады.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60223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73" name="Arc 1127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0B07B-DAB1-61D9-EEE0-BCC6CCF3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Қатысушылар рейтингі </a:t>
            </a:r>
            <a:r>
              <a:rPr lang="kk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75" name="Freeform: Shape 1127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 descr="Рейтинги показывают, сколько медалей получили участники, какой ранг они имеют и как давно присоединились к сообществу">
            <a:extLst>
              <a:ext uri="{FF2B5EF4-FFF2-40B4-BE49-F238E27FC236}">
                <a16:creationId xmlns:a16="http://schemas.microsoft.com/office/drawing/2014/main" id="{C1A4BFE8-873B-CABF-ABB2-3791D9D1BE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1910914"/>
            <a:ext cx="4777381" cy="286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C68CAC9-092F-8EDA-0A9C-6F3411066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800"/>
              </a:spcBef>
            </a:pPr>
            <a:r>
              <a:rPr lang="kk" sz="2400" b="0" i="0" dirty="0">
                <a:effectLst/>
              </a:rPr>
              <a:t>Кестеде</a:t>
            </a:r>
            <a:r>
              <a:rPr lang="kk" sz="2400" b="0" i="0" u="sng" strike="noStrike" dirty="0" err="1">
                <a:effectLst/>
                <a:hlinkClick r:id="rId3"/>
              </a:rPr>
              <a:t>​</a:t>
            </a:r>
            <a:r>
              <a:rPr lang="kk" sz="2400" b="0" i="0" u="sng" strike="noStrike" dirty="0">
                <a:effectLst/>
                <a:hlinkClick r:id="rId3"/>
              </a:rPr>
              <a:t> </a:t>
            </a:r>
            <a:r>
              <a:rPr lang="kk" sz="2400" b="0" i="0" u="sng" strike="noStrike" dirty="0" err="1">
                <a:effectLst/>
                <a:hlinkClick r:id="rId3"/>
              </a:rPr>
              <a:t>рейтингтер</a:t>
            </a:r>
            <a:r>
              <a:rPr lang="kk" sz="2400" b="0" i="0" dirty="0">
                <a:effectLst/>
              </a:rPr>
              <a:t> </a:t>
            </a:r>
            <a:r>
              <a:rPr lang="kk" sz="2400" b="0" i="0" dirty="0" err="1">
                <a:effectLst/>
              </a:rPr>
              <a:t>мүмкін</a:t>
            </a:r>
            <a:r>
              <a:rPr lang="kk" sz="2400" b="0" i="0" dirty="0">
                <a:effectLst/>
              </a:rPr>
              <a:t> кім екенін </a:t>
            </a:r>
            <a:r>
              <a:rPr lang="kk" sz="2400" b="0" i="0" dirty="0" err="1">
                <a:effectLst/>
              </a:rPr>
              <a:t>көр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Қазір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алады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бірінші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орындар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арасында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қатысушылар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қауымдастықтар </a:t>
            </a:r>
            <a:r>
              <a:rPr lang="kk" sz="2400" b="0" i="0" dirty="0">
                <a:effectLst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kk" sz="2400" b="0" i="0" dirty="0" err="1">
                <a:effectLst/>
              </a:rPr>
              <a:t>Оның үстіне </a:t>
            </a:r>
            <a:r>
              <a:rPr lang="kk" sz="2400" b="0" i="0" dirty="0">
                <a:effectLst/>
              </a:rPr>
              <a:t>, </a:t>
            </a:r>
            <a:r>
              <a:rPr lang="kk" sz="2400" b="0" i="0" dirty="0" err="1">
                <a:effectLst/>
              </a:rPr>
              <a:t>сәйкес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әртүрлі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бағыттары </a:t>
            </a:r>
            <a:r>
              <a:rPr lang="kk" sz="2400" b="0" i="0" dirty="0">
                <a:effectLst/>
              </a:rPr>
              <a:t>: </a:t>
            </a:r>
            <a:r>
              <a:rPr lang="kk" sz="2400" b="0" i="0" dirty="0" err="1">
                <a:effectLst/>
              </a:rPr>
              <a:t>жарыстар </a:t>
            </a:r>
            <a:r>
              <a:rPr lang="kk" sz="2400" b="0" i="0" dirty="0">
                <a:effectLst/>
              </a:rPr>
              <a:t>, </a:t>
            </a:r>
            <a:r>
              <a:rPr lang="kk" sz="2400" b="0" i="0" dirty="0" err="1">
                <a:effectLst/>
              </a:rPr>
              <a:t>қосылды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деректер жинақтары </a:t>
            </a:r>
            <a:r>
              <a:rPr lang="kk" sz="2400" b="0" i="0" dirty="0">
                <a:effectLst/>
              </a:rPr>
              <a:t>, </a:t>
            </a:r>
            <a:r>
              <a:rPr lang="kk" sz="2400" b="0" i="0" dirty="0" err="1">
                <a:effectLst/>
              </a:rPr>
              <a:t>ноутбуктер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немесе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модельдер </a:t>
            </a:r>
            <a:r>
              <a:rPr lang="kk" sz="2400" b="0" i="0" dirty="0">
                <a:effectLst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kk" sz="2400" b="0" i="0" dirty="0" err="1">
                <a:effectLst/>
              </a:rPr>
              <a:t>Ең </a:t>
            </a:r>
            <a:r>
              <a:rPr lang="kk" sz="2400" b="0" i="0" dirty="0">
                <a:effectLst/>
              </a:rPr>
              <a:t>біріншіден </a:t>
            </a:r>
            <a:r>
              <a:rPr lang="kk" sz="2400" b="0" i="0" dirty="0" err="1">
                <a:effectLst/>
              </a:rPr>
              <a:t>кезек</a:t>
            </a:r>
            <a:r>
              <a:rPr lang="kk" sz="2400" b="0" i="0" dirty="0">
                <a:effectLst/>
              </a:rPr>
              <a:t> қанша </a:t>
            </a:r>
            <a:r>
              <a:rPr lang="kk" sz="2400" b="0" i="0" dirty="0" err="1">
                <a:effectLst/>
              </a:rPr>
              <a:t>болатыны ескеріледі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жоғары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басқа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қатысушылар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бағалады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үлес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пайдаланушы </a:t>
            </a:r>
            <a:r>
              <a:rPr lang="kk" sz="2400" b="0" i="0" dirty="0">
                <a:effectLst/>
              </a:rPr>
              <a:t>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307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97" name="Arc 1229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37A47-FD85-B259-893A-B5DE77AD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Құжаттама </a:t>
            </a:r>
            <a:r>
              <a:rPr lang="kk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.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9" name="Freeform: Shape 1229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Документация сгруппирована по разделам: состязания, модели, API, датасеты, ноутбуки и т.д.">
            <a:extLst>
              <a:ext uri="{FF2B5EF4-FFF2-40B4-BE49-F238E27FC236}">
                <a16:creationId xmlns:a16="http://schemas.microsoft.com/office/drawing/2014/main" id="{28F1F720-5812-B124-8A36-5FE7BA3713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2143811"/>
            <a:ext cx="4777381" cy="240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4DC7030-5253-B012-D1D6-B0B035C64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400"/>
              </a:spcBef>
            </a:pPr>
            <a:r>
              <a:rPr lang="kk" sz="2400" b="0" i="0" dirty="0" err="1">
                <a:effectLst/>
              </a:rPr>
              <a:t>Мұнда</a:t>
            </a:r>
            <a:r>
              <a:rPr lang="kk" sz="2400" b="0" i="0" dirty="0">
                <a:effectLst/>
              </a:rPr>
              <a:t> </a:t>
            </a:r>
            <a:r>
              <a:rPr lang="kk" sz="2400" b="0" i="0" u="sng" strike="noStrike" dirty="0" err="1">
                <a:effectLst/>
                <a:hlinkClick r:id="rId3"/>
              </a:rPr>
              <a:t>жиналған</a:t>
            </a:r>
            <a:r>
              <a:rPr lang="kk" sz="2400" b="0" i="0" dirty="0">
                <a:effectLst/>
              </a:rPr>
              <a:t> </a:t>
            </a:r>
            <a:r>
              <a:rPr lang="kk" sz="2400" b="0" i="0" dirty="0" err="1">
                <a:effectLst/>
              </a:rPr>
              <a:t>бағыттаушылар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Авторы</a:t>
            </a:r>
            <a:r>
              <a:rPr lang="kk" sz="2400" b="0" i="0" dirty="0">
                <a:effectLst/>
              </a:rPr>
              <a:t> Kaggle-мен </a:t>
            </a:r>
            <a:r>
              <a:rPr lang="kk" sz="2400" b="0" i="0" dirty="0" err="1">
                <a:effectLst/>
              </a:rPr>
              <a:t>жұмыс </a:t>
            </a:r>
            <a:r>
              <a:rPr lang="kk" sz="2400" b="0" i="0" dirty="0">
                <a:effectLst/>
              </a:rPr>
              <a:t>: </a:t>
            </a:r>
            <a:r>
              <a:rPr lang="kk" sz="2400" b="0" i="0" dirty="0" err="1">
                <a:effectLst/>
              </a:rPr>
              <a:t>қалай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іздеу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жарыстар </a:t>
            </a:r>
            <a:r>
              <a:rPr lang="kk" sz="2400" b="0" i="0" dirty="0">
                <a:effectLst/>
              </a:rPr>
              <a:t>және оларға </a:t>
            </a:r>
            <a:r>
              <a:rPr lang="kk" sz="2400" b="0" i="0" dirty="0" err="1">
                <a:effectLst/>
              </a:rPr>
              <a:t>қатысу </a:t>
            </a:r>
            <a:r>
              <a:rPr lang="kk" sz="2400" b="0" i="0" dirty="0">
                <a:effectLst/>
              </a:rPr>
              <a:t>, </a:t>
            </a:r>
            <a:r>
              <a:rPr lang="kk" sz="2400" b="0" i="0" dirty="0" err="1">
                <a:effectLst/>
              </a:rPr>
              <a:t>сияқты​</a:t>
            </a:r>
            <a:r>
              <a:rPr lang="kk" sz="2400" b="0" i="0" dirty="0">
                <a:effectLst/>
              </a:rPr>
              <a:t> ноутбуктермен </a:t>
            </a:r>
            <a:r>
              <a:rPr lang="kk" sz="2400" b="0" i="0" dirty="0" err="1">
                <a:effectLst/>
              </a:rPr>
              <a:t>жұмыс​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немесе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жүк</a:t>
            </a:r>
            <a:r>
              <a:rPr lang="kk" sz="2400" b="0" i="0" dirty="0">
                <a:effectLst/>
              </a:rPr>
              <a:t> сияқты </a:t>
            </a:r>
            <a:r>
              <a:rPr lang="kk" sz="2400" b="0" i="0" dirty="0" err="1">
                <a:effectLst/>
              </a:rPr>
              <a:t>модельдер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тиімдірек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пайдалану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қуат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сайттар </a:t>
            </a:r>
            <a:r>
              <a:rPr lang="kk" sz="2400" b="0" i="0" dirty="0">
                <a:effectLst/>
              </a:rPr>
              <a:t>және </a:t>
            </a:r>
            <a:endParaRPr lang="ru-RU" sz="2400" b="0" i="0" dirty="0">
              <a:effectLst/>
            </a:endParaRPr>
          </a:p>
          <a:p>
            <a:pPr>
              <a:spcBef>
                <a:spcPts val="2400"/>
              </a:spcBef>
            </a:pPr>
            <a:r>
              <a:rPr lang="kk" sz="2400" b="0" i="0" dirty="0" err="1">
                <a:effectLst/>
              </a:rPr>
              <a:t>үшін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бастаушы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Бұл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тамаша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жол</a:t>
            </a:r>
            <a:r>
              <a:rPr lang="kk" sz="2400" b="0" i="0" dirty="0">
                <a:effectLst/>
              </a:rPr>
              <a:t> қалай </a:t>
            </a:r>
            <a:r>
              <a:rPr lang="kk" sz="2400" b="0" i="0" dirty="0" err="1">
                <a:effectLst/>
              </a:rPr>
              <a:t>пайдалану керектігін түсіну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платформалар </a:t>
            </a:r>
            <a:r>
              <a:rPr lang="kk" sz="2400" b="0" i="0" dirty="0">
                <a:effectLst/>
              </a:rPr>
              <a:t>, </a:t>
            </a:r>
            <a:r>
              <a:rPr lang="kk" sz="2400" b="0" i="0" dirty="0" err="1">
                <a:effectLst/>
              </a:rPr>
              <a:t>оның</a:t>
            </a:r>
            <a:r>
              <a:rPr lang="kk" sz="2400" b="0" i="0" dirty="0">
                <a:effectLst/>
              </a:rPr>
              <a:t> </a:t>
            </a:r>
            <a:r>
              <a:rPr lang="kk" sz="2400" b="0" i="0" dirty="0" err="1">
                <a:effectLst/>
              </a:rPr>
              <a:t>кітапханалар </a:t>
            </a:r>
            <a:r>
              <a:rPr lang="kk" sz="2400" b="0" i="0" dirty="0">
                <a:effectLst/>
              </a:rPr>
              <a:t>мен API интерфейстері.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54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1FF18-7388-839B-8092-4A9F2F8C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kk" sz="3600" b="0" i="0" dirty="0">
                <a:solidFill>
                  <a:schemeClr val="tx2"/>
                </a:solidFill>
                <a:effectLst/>
                <a:latin typeface="HeliosExtC"/>
              </a:rPr>
              <a:t>Kaggle дегеніміз не және ол деректер ғ</a:t>
            </a:r>
            <a:r>
              <a:rPr lang="ru-RU" sz="3600" b="0" i="0" dirty="0">
                <a:solidFill>
                  <a:schemeClr val="tx2"/>
                </a:solidFill>
                <a:effectLst/>
                <a:latin typeface="HeliosExtC"/>
              </a:rPr>
              <a:t>ы</a:t>
            </a:r>
            <a:r>
              <a:rPr lang="kk" sz="3600" b="0" i="0" dirty="0">
                <a:solidFill>
                  <a:schemeClr val="tx2"/>
                </a:solidFill>
                <a:effectLst/>
                <a:latin typeface="HeliosExtC"/>
              </a:rPr>
              <a:t>лымына не үшін қажет?</a:t>
            </a:r>
            <a:endParaRPr lang="ru-KZ" sz="36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066C3F-6D0A-2C7B-517C-A4237B79C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kk" sz="2400" b="0" i="0" u="sng" dirty="0">
                <a:solidFill>
                  <a:schemeClr val="tx2"/>
                </a:solidFill>
                <a:effectLst/>
                <a:latin typeface="HeliosExtC"/>
              </a:rPr>
              <a:t>Деректер ғылымының </a:t>
            </a:r>
            <a:r>
              <a:rPr lang="kk" sz="2400" b="0" i="0" dirty="0">
                <a:solidFill>
                  <a:schemeClr val="tx2"/>
                </a:solidFill>
                <a:effectLst/>
                <a:latin typeface="HeliosExtC"/>
              </a:rPr>
              <a:t>мамандары үнемі білім алып, біліктілігін арттыруы керек.</a:t>
            </a:r>
          </a:p>
          <a:p>
            <a:pPr>
              <a:lnSpc>
                <a:spcPct val="110000"/>
              </a:lnSpc>
            </a:pPr>
            <a:r>
              <a:rPr lang="kk" sz="2400" b="1" i="1" dirty="0" err="1">
                <a:solidFill>
                  <a:schemeClr val="tx2"/>
                </a:solidFill>
                <a:effectLst/>
                <a:latin typeface="HeliosExtC"/>
              </a:rPr>
              <a:t>Kaggle </a:t>
            </a:r>
            <a:r>
              <a:rPr lang="kk" sz="2400" b="1" i="1" dirty="0">
                <a:solidFill>
                  <a:schemeClr val="tx2"/>
                </a:solidFill>
                <a:effectLst/>
                <a:latin typeface="HeliosExtC"/>
              </a:rPr>
              <a:t>платформасы жаңадан келе жатқан деректер ғалымдарына нақты деректерде тәжірибе жасауға көмектеседі, ал тәжірибелілер әріптестерінің жұмысын зерттеп, олармен бәсекелеседі.</a:t>
            </a:r>
          </a:p>
          <a:p>
            <a:pPr>
              <a:lnSpc>
                <a:spcPct val="110000"/>
              </a:lnSpc>
            </a:pPr>
            <a:r>
              <a:rPr lang="kk" sz="2400" b="0" i="0" u="sng" dirty="0" err="1">
                <a:solidFill>
                  <a:schemeClr val="tx2"/>
                </a:solidFill>
                <a:effectLst/>
                <a:latin typeface="HeliosExtC"/>
                <a:hlinkClick r:id="rId2"/>
              </a:rPr>
              <a:t>Kaggle </a:t>
            </a:r>
            <a:r>
              <a:rPr lang="kk" sz="2400" b="0" i="0" dirty="0">
                <a:solidFill>
                  <a:schemeClr val="tx2"/>
                </a:solidFill>
                <a:effectLst/>
                <a:latin typeface="HeliosExtC"/>
              </a:rPr>
              <a:t>- деректер ғылымы мамандарының қауымдастығы.</a:t>
            </a:r>
          </a:p>
          <a:p>
            <a:pPr>
              <a:lnSpc>
                <a:spcPct val="110000"/>
              </a:lnSpc>
            </a:pPr>
            <a:r>
              <a:rPr lang="kk" sz="2400" b="0" i="0" dirty="0">
                <a:solidFill>
                  <a:schemeClr val="tx2"/>
                </a:solidFill>
                <a:effectLst/>
                <a:latin typeface="HeliosExtC"/>
              </a:rPr>
              <a:t>Мұнда сіз машиналық оқытуды зерттей аласыз, өз бетіңізді жазып, басқа адамдардың болжамды үлгілерін талдай аласыз, жарыстарға қатыса аласыз және деректер ғалымдарымен байланыса аласыз.</a:t>
            </a:r>
          </a:p>
          <a:p>
            <a:pPr>
              <a:lnSpc>
                <a:spcPct val="110000"/>
              </a:lnSpc>
            </a:pPr>
            <a:r>
              <a:rPr lang="kk" sz="2400" b="0" i="0" dirty="0">
                <a:solidFill>
                  <a:schemeClr val="tx2"/>
                </a:solidFill>
                <a:effectLst/>
                <a:latin typeface="HeliosExtC"/>
              </a:rPr>
              <a:t>Қызмет толығымен тегін.</a:t>
            </a:r>
            <a:endParaRPr lang="ru-K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6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95E4A-9C7F-4D40-0917-3951D623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Қорытынды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20185-7880-161A-E9CA-22D2D43C42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k" b="0" i="0" dirty="0" err="1">
                <a:solidFill>
                  <a:srgbClr val="333333"/>
                </a:solidFill>
                <a:effectLst/>
                <a:latin typeface="-apple-system"/>
              </a:rPr>
              <a:t>Kaggle </a:t>
            </a:r>
            <a:r>
              <a:rPr lang="kk" b="0" i="0" dirty="0">
                <a:solidFill>
                  <a:srgbClr val="333333"/>
                </a:solidFill>
                <a:effectLst/>
                <a:latin typeface="-apple-system"/>
              </a:rPr>
              <a:t>- тәжірибелі кәсіпқойлар үшін де, жаңадан бастағандар үшін де пайдалы платформа.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k" b="0" i="0" dirty="0">
                <a:solidFill>
                  <a:srgbClr val="333333"/>
                </a:solidFill>
                <a:effectLst/>
                <a:latin typeface="-apple-system"/>
              </a:rPr>
              <a:t>Ол жарыстар арқылы дағдыларды жаттықтыруға, әртүрлі деректер жинақтарына, үлгілерге және кодтарға қол жеткізуге мүмкіндік береді.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k" b="0" i="0" dirty="0">
                <a:solidFill>
                  <a:srgbClr val="333333"/>
                </a:solidFill>
                <a:effectLst/>
                <a:latin typeface="-apple-system"/>
              </a:rPr>
              <a:t>Академиялық жарыстар бірте-бірте өз дағдыларыңызды жетілдіруге және портфолиоңызды құруға мүмкіндік береді, ал талқылаулар мен жазу кітапшалары басқалардың тәжірибесінен үйренуге мүмкіндік береді.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k" b="0" i="0" dirty="0" err="1">
                <a:solidFill>
                  <a:srgbClr val="333333"/>
                </a:solidFill>
                <a:effectLst/>
                <a:latin typeface="-apple-system"/>
              </a:rPr>
              <a:t>Kaggle </a:t>
            </a:r>
            <a:r>
              <a:rPr lang="kk" b="0" i="0" dirty="0">
                <a:solidFill>
                  <a:srgbClr val="333333"/>
                </a:solidFill>
                <a:effectLst/>
                <a:latin typeface="-apple-system"/>
              </a:rPr>
              <a:t>маман деректерді іздеуге емес, оқуға көңіл бөлуі үшін жобаларға дайын ресурстарды ұсына отырып, уақытты үнемдеуге көмектеседі.</a:t>
            </a:r>
          </a:p>
          <a:p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A4939F-71DB-946F-0957-3A0631A1D522}"/>
              </a:ext>
            </a:extLst>
          </p:cNvPr>
          <p:cNvSpPr/>
          <p:nvPr/>
        </p:nvSpPr>
        <p:spPr>
          <a:xfrm>
            <a:off x="7861187" y="4001294"/>
            <a:ext cx="2553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Соңы</a:t>
            </a:r>
          </a:p>
        </p:txBody>
      </p:sp>
    </p:spTree>
    <p:extLst>
      <p:ext uri="{BB962C8B-B14F-4D97-AF65-F5344CB8AC3E}">
        <p14:creationId xmlns:p14="http://schemas.microsoft.com/office/powerpoint/2010/main" val="283205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0C808-DF3A-FEFA-7E2D-F56BF5D5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kk" sz="3400" b="0" i="0" dirty="0">
                <a:solidFill>
                  <a:schemeClr val="tx2"/>
                </a:solidFill>
                <a:effectLst/>
                <a:latin typeface="-apple-system"/>
              </a:rPr>
              <a:t>Data Science және ML мамандарына арналған әлеуметтік желі және дерекқор</a:t>
            </a:r>
            <a:endParaRPr lang="ru-KZ" sz="34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27E2A5-76C1-CA4E-59C8-C93D29017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84" y="662152"/>
            <a:ext cx="5646974" cy="564457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Bef>
                <a:spcPts val="900"/>
              </a:spcBef>
            </a:pPr>
            <a:r>
              <a:rPr lang="kk" sz="2000" b="0" i="0" u="sng" strike="noStrike" dirty="0">
                <a:solidFill>
                  <a:schemeClr val="tx2"/>
                </a:solidFill>
                <a:effectLst/>
                <a:latin typeface="-apple-system"/>
                <a:hlinkClick r:id="rId2"/>
              </a:rPr>
              <a:t>Kaggle.com </a:t>
            </a:r>
            <a:r>
              <a:rPr lang="kk" sz="2000" b="0" i="0" dirty="0">
                <a:solidFill>
                  <a:schemeClr val="tx2"/>
                </a:solidFill>
                <a:effectLst/>
                <a:latin typeface="-apple-system"/>
              </a:rPr>
              <a:t>- бұл деректер ғылымы және машиналық оқыту туралы ақпараттың үлкен көлемін қамтитын ашық платформа:</a:t>
            </a:r>
          </a:p>
          <a:p>
            <a:pPr lvl="1">
              <a:spcBef>
                <a:spcPts val="2400"/>
              </a:spcBef>
              <a:spcAft>
                <a:spcPts val="450"/>
              </a:spcAft>
            </a:pPr>
            <a:r>
              <a:rPr lang="kk" sz="2000" b="1" i="0" dirty="0">
                <a:solidFill>
                  <a:schemeClr val="tx2"/>
                </a:solidFill>
                <a:effectLst/>
                <a:latin typeface="-apple-system"/>
              </a:rPr>
              <a:t>деректер жинағы </a:t>
            </a:r>
            <a:r>
              <a:rPr lang="kk" sz="2000" b="0" i="0" dirty="0">
                <a:solidFill>
                  <a:schemeClr val="tx2"/>
                </a:solidFill>
                <a:effectLst/>
                <a:latin typeface="-apple-system"/>
              </a:rPr>
              <a:t>– модельді оқыту үшін қажетті тақырып бойынша деректердің үлкен жиынтықтары;</a:t>
            </a:r>
          </a:p>
          <a:p>
            <a:pPr lvl="1">
              <a:spcBef>
                <a:spcPts val="900"/>
              </a:spcBef>
            </a:pPr>
            <a:r>
              <a:rPr lang="kk" sz="2000" b="1" i="0" dirty="0">
                <a:solidFill>
                  <a:schemeClr val="tx2"/>
                </a:solidFill>
                <a:effectLst/>
                <a:latin typeface="-apple-system"/>
              </a:rPr>
              <a:t>«Блокноттар» </a:t>
            </a:r>
            <a:r>
              <a:rPr lang="kk" sz="2000" b="0" i="0" dirty="0">
                <a:solidFill>
                  <a:schemeClr val="tx2"/>
                </a:solidFill>
                <a:effectLst/>
                <a:latin typeface="-apple-system"/>
              </a:rPr>
              <a:t>- бұл код мысалдары бар жазбалар немесе қоғамдық доменде жарияланған дайын жобалар деп атаймыз;</a:t>
            </a:r>
          </a:p>
          <a:p>
            <a:pPr lvl="1">
              <a:spcBef>
                <a:spcPts val="900"/>
              </a:spcBef>
            </a:pPr>
            <a:r>
              <a:rPr lang="kk" sz="2000" b="1" i="0" dirty="0">
                <a:solidFill>
                  <a:schemeClr val="tx2"/>
                </a:solidFill>
                <a:effectLst/>
                <a:latin typeface="-apple-system"/>
              </a:rPr>
              <a:t>модельдер </a:t>
            </a:r>
            <a:r>
              <a:rPr lang="kk" sz="2000" b="0" i="0" dirty="0">
                <a:solidFill>
                  <a:schemeClr val="tx2"/>
                </a:solidFill>
                <a:effectLst/>
                <a:latin typeface="-apple-system"/>
              </a:rPr>
              <a:t>– нейрондық желілерді қоса алғанда, машиналық оқытуға арналған дайын үлгілер.</a:t>
            </a:r>
          </a:p>
          <a:p>
            <a:r>
              <a:rPr lang="kk" sz="2000" b="0" i="0" dirty="0">
                <a:solidFill>
                  <a:schemeClr val="tx2"/>
                </a:solidFill>
                <a:effectLst/>
                <a:latin typeface="-apple-system"/>
              </a:rPr>
              <a:t>IT қауымдастығында </a:t>
            </a:r>
            <a:r>
              <a:rPr lang="kk" sz="2000" b="0" i="0" dirty="0" err="1">
                <a:solidFill>
                  <a:schemeClr val="tx2"/>
                </a:solidFill>
                <a:effectLst/>
                <a:latin typeface="-apple-system"/>
              </a:rPr>
              <a:t>Kaggle атауы </a:t>
            </a:r>
            <a:r>
              <a:rPr lang="kk" sz="2000" b="0" i="0" dirty="0">
                <a:solidFill>
                  <a:schemeClr val="tx2"/>
                </a:solidFill>
                <a:effectLst/>
                <a:latin typeface="-apple-system"/>
              </a:rPr>
              <a:t>көбінесе жарыстармен ғана байланысты.</a:t>
            </a:r>
          </a:p>
          <a:p>
            <a:r>
              <a:rPr lang="kk" sz="2000" b="0" i="0" dirty="0">
                <a:solidFill>
                  <a:schemeClr val="tx2"/>
                </a:solidFill>
                <a:effectLst/>
                <a:latin typeface="-apple-system"/>
              </a:rPr>
              <a:t>Бірақ шын мәнінде бұл толыққанды әлеуметтік желі және Data Science және ML саласындағы мамандарға арналған мәліметтер базасы.</a:t>
            </a:r>
            <a:endParaRPr lang="ru-K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6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13314-66EB-2B9D-E288-90EE49F0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kk" sz="4000" b="0" i="0">
                <a:solidFill>
                  <a:schemeClr val="tx2"/>
                </a:solidFill>
                <a:effectLst/>
                <a:latin typeface="-apple-system"/>
              </a:rPr>
              <a:t>Kaggle негізгі мүмкіндіктері</a:t>
            </a:r>
            <a:endParaRPr lang="ru-KZ" sz="400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884B2-473A-FDC1-DA9E-862511C7A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r>
              <a:rPr lang="kk" sz="1400" b="0" i="0" dirty="0" err="1">
                <a:solidFill>
                  <a:schemeClr val="tx2"/>
                </a:solidFill>
                <a:effectLst/>
                <a:latin typeface="-apple-system"/>
              </a:rPr>
              <a:t>Kaggle </a:t>
            </a:r>
            <a:r>
              <a:rPr lang="kk" sz="1400" b="0" i="0" dirty="0">
                <a:solidFill>
                  <a:schemeClr val="tx2"/>
                </a:solidFill>
                <a:effectLst/>
                <a:latin typeface="-apple-system"/>
              </a:rPr>
              <a:t>негізгі функцияларының бірі - машиналық оқыту жарыстарын ұйымдастыру.</a:t>
            </a:r>
          </a:p>
          <a:p>
            <a:r>
              <a:rPr lang="kk" sz="1400" b="1" i="1" dirty="0">
                <a:solidFill>
                  <a:schemeClr val="tx2"/>
                </a:solidFill>
                <a:effectLst/>
                <a:latin typeface="-apple-system"/>
              </a:rPr>
              <a:t>Ұйымдастырушылар көбінесе компаниялар: олар сайтта жаңа конкурсты тіркейді және оған пайдаланушылар қатыса алады.</a:t>
            </a:r>
          </a:p>
          <a:p>
            <a:r>
              <a:rPr lang="kk" sz="1400" b="0" i="0" dirty="0">
                <a:solidFill>
                  <a:schemeClr val="tx2"/>
                </a:solidFill>
                <a:effectLst/>
                <a:latin typeface="-apple-system"/>
              </a:rPr>
              <a:t>ұйымдастырушыдан «медальдар», ішкі </a:t>
            </a:r>
            <a:r>
              <a:rPr lang="kk" sz="1400" b="0" i="0" dirty="0" err="1">
                <a:solidFill>
                  <a:schemeClr val="tx2"/>
                </a:solidFill>
                <a:effectLst/>
                <a:latin typeface="-apple-system"/>
              </a:rPr>
              <a:t>Kaggle жетістіктері және сыйлықтар алады.</a:t>
            </a:r>
          </a:p>
          <a:p>
            <a:pPr>
              <a:spcBef>
                <a:spcPts val="1800"/>
              </a:spcBef>
            </a:pPr>
            <a:r>
              <a:rPr lang="kk" sz="1400" b="0" i="0" dirty="0">
                <a:solidFill>
                  <a:schemeClr val="tx2"/>
                </a:solidFill>
                <a:effectLst/>
                <a:latin typeface="-apple-system"/>
              </a:rPr>
              <a:t>Деректер жиындарына және код үлгілеріне тіркелмес бұрын да қол жеткізе аласыз.</a:t>
            </a:r>
          </a:p>
          <a:p>
            <a:pPr>
              <a:spcBef>
                <a:spcPts val="1800"/>
              </a:spcBef>
            </a:pPr>
            <a:r>
              <a:rPr lang="kk" sz="1400" b="0" i="0" dirty="0">
                <a:solidFill>
                  <a:schemeClr val="tx2"/>
                </a:solidFill>
                <a:effectLst/>
                <a:latin typeface="-apple-system"/>
              </a:rPr>
              <a:t>Дегенмен, тек тіркелген қолданушылар ғана пікір жазып, жарыстарға қатыса алады.</a:t>
            </a:r>
          </a:p>
          <a:p>
            <a:pPr>
              <a:spcBef>
                <a:spcPts val="1800"/>
              </a:spcBef>
            </a:pPr>
            <a:r>
              <a:rPr lang="kk" sz="1400" b="0" i="0" dirty="0">
                <a:solidFill>
                  <a:schemeClr val="tx2"/>
                </a:solidFill>
                <a:effectLst/>
                <a:latin typeface="-apple-system"/>
              </a:rPr>
              <a:t>Кейбір мүмкіндіктер белгілі бір рейтингке жеткеннен кейін ғана қол жетімді - мысалы, жабық жарыстарға кіру.</a:t>
            </a:r>
          </a:p>
          <a:p>
            <a:pPr>
              <a:spcBef>
                <a:spcPts val="1800"/>
              </a:spcBef>
            </a:pPr>
            <a:r>
              <a:rPr lang="kk" sz="1400" b="0" i="0" dirty="0">
                <a:solidFill>
                  <a:schemeClr val="tx2"/>
                </a:solidFill>
                <a:effectLst/>
                <a:latin typeface="-apple-system"/>
              </a:rPr>
              <a:t>Қауымдастыққа қатысу арқылы тіркелгіңіздің рейтингін арттыра аласыз:</a:t>
            </a:r>
          </a:p>
          <a:p>
            <a:pPr lvl="1">
              <a:spcBef>
                <a:spcPts val="2400"/>
              </a:spcBef>
              <a:spcAft>
                <a:spcPts val="450"/>
              </a:spcAft>
            </a:pPr>
            <a:r>
              <a:rPr lang="kk" sz="1400" b="1" i="1" dirty="0">
                <a:solidFill>
                  <a:schemeClr val="tx2"/>
                </a:solidFill>
                <a:effectLst/>
                <a:latin typeface="-apple-system"/>
              </a:rPr>
              <a:t>жақсы нәтиже көрсету;</a:t>
            </a:r>
          </a:p>
          <a:p>
            <a:pPr lvl="1">
              <a:spcBef>
                <a:spcPts val="900"/>
              </a:spcBef>
            </a:pPr>
            <a:r>
              <a:rPr lang="kk" sz="1400" b="1" i="1" dirty="0">
                <a:solidFill>
                  <a:schemeClr val="tx2"/>
                </a:solidFill>
                <a:effectLst/>
                <a:latin typeface="-apple-system"/>
              </a:rPr>
              <a:t>деректер жиынын, жобаларды немесе код үлгілерін жариялау;</a:t>
            </a:r>
          </a:p>
          <a:p>
            <a:pPr lvl="1">
              <a:spcBef>
                <a:spcPts val="900"/>
              </a:spcBef>
            </a:pPr>
            <a:r>
              <a:rPr lang="kk" sz="1400" b="1" i="1" dirty="0">
                <a:solidFill>
                  <a:schemeClr val="tx2"/>
                </a:solidFill>
                <a:effectLst/>
                <a:latin typeface="-apple-system"/>
              </a:rPr>
              <a:t>талқылауларда пайдалы пікірлер жазу.</a:t>
            </a:r>
          </a:p>
          <a:p>
            <a:endParaRPr lang="ru-KZ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5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E00EE-6507-08D4-72FA-CC0056FF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2" y="525982"/>
            <a:ext cx="4282985" cy="1200361"/>
          </a:xfrm>
        </p:spPr>
        <p:txBody>
          <a:bodyPr anchor="b">
            <a:noAutofit/>
          </a:bodyPr>
          <a:lstStyle/>
          <a:p>
            <a:r>
              <a:rPr lang="kk" sz="3200" b="0" i="0" dirty="0">
                <a:effectLst/>
                <a:latin typeface="Fira Sans" panose="020F0502020204030204" pitchFamily="34" charset="0"/>
              </a:rPr>
              <a:t>Kaggle платформасына шолу</a:t>
            </a:r>
            <a:endParaRPr lang="ru-KZ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782466-F509-54BA-ABF7-BFB6BA56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237233"/>
            <a:ext cx="5628018" cy="415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9474A-3278-9554-B110-E97561B3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70155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kk" sz="2000" b="0" i="0" dirty="0">
                <a:effectLst/>
                <a:latin typeface="-apple-system"/>
              </a:rPr>
              <a:t>Платформаны пайдалануды ыңғайлы ету үшін </a:t>
            </a:r>
            <a:r>
              <a:rPr lang="kk" sz="2000" b="1" i="0" u="sng" strike="noStrike" dirty="0" err="1">
                <a:effectLst/>
                <a:latin typeface="-apple-system"/>
                <a:hlinkClick r:id="rId3"/>
              </a:rPr>
              <a:t>kagglehub кітапханасын жүктеп алуға болады </a:t>
            </a:r>
            <a:r>
              <a:rPr lang="kk" sz="2000" b="0" i="0" dirty="0">
                <a:effectLst/>
                <a:latin typeface="-apple-system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k" sz="2000" b="0" i="0" dirty="0">
                <a:effectLst/>
                <a:latin typeface="-apple-system"/>
              </a:rPr>
              <a:t>Ол пәрмен жолынан </a:t>
            </a:r>
            <a:r>
              <a:rPr lang="kk" sz="2000" b="0" i="0" dirty="0" err="1">
                <a:effectLst/>
                <a:latin typeface="-apple-system"/>
              </a:rPr>
              <a:t>Kaggle мүмкіндіктеріне қол жеткізуді қамтамасыз етеді </a:t>
            </a:r>
            <a:r>
              <a:rPr lang="kk" sz="2000" b="0" i="0" dirty="0">
                <a:effectLst/>
                <a:latin typeface="-apple-system"/>
              </a:rPr>
              <a:t>: мысалы, платформада орналастырылған ML үлгісін бірнеше пәрмендер арқылы қосуға болады.</a:t>
            </a:r>
            <a:endParaRPr lang="ru-KZ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6EFEC-CD4A-11CC-26A8-CB4A3CC3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508131"/>
          </a:xfrm>
        </p:spPr>
        <p:txBody>
          <a:bodyPr anchor="b">
            <a:normAutofit/>
          </a:bodyPr>
          <a:lstStyle/>
          <a:p>
            <a:pPr>
              <a:spcBef>
                <a:spcPts val="2400"/>
              </a:spcBef>
            </a:pPr>
            <a:r>
              <a:rPr lang="kk" sz="2800" b="1" i="0" dirty="0">
                <a:effectLst/>
                <a:latin typeface="Fira Sans" panose="020B0503050000020004" pitchFamily="34" charset="0"/>
              </a:rPr>
              <a:t>Жарыстар </a:t>
            </a:r>
            <a:endParaRPr lang="ru-KZ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D8ACFB-5924-DB26-6089-EFC24F594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50" y="650494"/>
            <a:ext cx="5488806" cy="53241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7360A-980B-6EEA-85F6-EFE873F15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5441" y="1034113"/>
            <a:ext cx="4755329" cy="4725977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kk" sz="2000" b="0" i="1" dirty="0">
                <a:effectLst/>
                <a:latin typeface="-apple-system"/>
              </a:rPr>
              <a:t>Бөлім бетінде жаңадан келгендерге бірден жаттығу жарыстарына қатысу ұсынылады</a:t>
            </a:r>
            <a:endParaRPr lang="en-US" sz="2000" b="0" i="1" dirty="0">
              <a:effectLst/>
              <a:latin typeface="-apple-system"/>
            </a:endParaRPr>
          </a:p>
          <a:p>
            <a:pPr>
              <a:lnSpc>
                <a:spcPct val="110000"/>
              </a:lnSpc>
            </a:pPr>
            <a:r>
              <a:rPr lang="kk" sz="2000" b="0" i="0" dirty="0">
                <a:effectLst/>
                <a:latin typeface="-apple-system"/>
              </a:rPr>
              <a:t>Бұл </a:t>
            </a:r>
            <a:r>
              <a:rPr lang="kk" sz="2000" b="0" i="0" u="sng" strike="noStrike" dirty="0">
                <a:effectLst/>
                <a:latin typeface="-apple-system"/>
                <a:hlinkClick r:id="rId3"/>
              </a:rPr>
              <a:t>бөлімде </a:t>
            </a:r>
            <a:r>
              <a:rPr lang="kk" sz="2000" b="0" i="0" dirty="0">
                <a:effectLst/>
                <a:latin typeface="-apple-system"/>
              </a:rPr>
              <a:t>сайтта өткізілген немесе бұрын өткізілген барлық жарыстар бар. Сіз </a:t>
            </a:r>
            <a:r>
              <a:rPr lang="kk" sz="2000" b="1" i="0" dirty="0" err="1">
                <a:effectLst/>
                <a:latin typeface="-apple-system"/>
              </a:rPr>
              <a:t>«Қосылу» түймесін </a:t>
            </a:r>
            <a:r>
              <a:rPr lang="kk" sz="2000" b="0" i="0" dirty="0">
                <a:effectLst/>
                <a:latin typeface="-apple-system"/>
              </a:rPr>
              <a:t>басу арқылы белсенді жарыстарға қатыса аласыз</a:t>
            </a:r>
            <a:r>
              <a:rPr lang="kk" sz="2000" b="1" i="0" dirty="0">
                <a:effectLst/>
                <a:latin typeface="-apple-system"/>
              </a:rPr>
              <a:t> </a:t>
            </a:r>
            <a:r>
              <a:rPr lang="kk" sz="2000" b="0" i="0" dirty="0">
                <a:effectLst/>
                <a:latin typeface="-apple-system"/>
              </a:rPr>
              <a:t>Жоба бетіндегі </a:t>
            </a:r>
            <a:endParaRPr lang="en-US" sz="2000" b="0" i="1" dirty="0">
              <a:effectLst/>
              <a:latin typeface="-apple-system"/>
            </a:endParaRPr>
          </a:p>
          <a:p>
            <a:pPr>
              <a:lnSpc>
                <a:spcPct val="110000"/>
              </a:lnSpc>
            </a:pPr>
            <a:r>
              <a:rPr lang="kk" sz="2000" b="0" i="0" dirty="0">
                <a:effectLst/>
                <a:latin typeface="-apple-system"/>
              </a:rPr>
              <a:t>Өткен жарыстарға қатысу мүмкін болмайды - түйме белсенді емес болады. </a:t>
            </a:r>
          </a:p>
          <a:p>
            <a:pPr>
              <a:lnSpc>
                <a:spcPct val="110000"/>
              </a:lnSpc>
            </a:pPr>
            <a:r>
              <a:rPr lang="kk" sz="2000" b="0" i="0" dirty="0">
                <a:effectLst/>
                <a:latin typeface="-apple-system"/>
              </a:rPr>
              <a:t>Бірақ олар бойынша барлық материалдар қоғамдық игіліктерде қалады: </a:t>
            </a:r>
            <a:r>
              <a:rPr lang="kk" sz="2000" b="1" i="1" dirty="0">
                <a:effectLst/>
                <a:latin typeface="-apple-system"/>
              </a:rPr>
              <a:t>пайдаланушы шешімдермен, модельдермен және қатысушылардың пікірлерімен таныса алады.</a:t>
            </a:r>
            <a:endParaRPr lang="ru-KZ" sz="2000" b="1" i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AB141-8E32-61C1-EAF6-AA4A1A50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>
              <a:spcBef>
                <a:spcPts val="2400"/>
              </a:spcBef>
            </a:pPr>
            <a:r>
              <a:rPr lang="kk" sz="3800" b="0" i="0" dirty="0">
                <a:effectLst/>
                <a:latin typeface="-apple-system"/>
              </a:rPr>
              <a:t>Жарыстар келесі санаттарға бөлінеді:</a:t>
            </a:r>
            <a:endParaRPr lang="ru-KZ" sz="3800" dirty="0"/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795ED-0029-F050-4F9A-B33CB353B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203078"/>
            <a:ext cx="10791191" cy="4352080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kk" sz="1600" b="1" i="0" dirty="0">
                <a:effectLst/>
                <a:latin typeface="-apple-system"/>
              </a:rPr>
              <a:t>Барлық </a:t>
            </a:r>
            <a:r>
              <a:rPr lang="kk" sz="1600" b="1" i="0" dirty="0" err="1">
                <a:effectLst/>
                <a:latin typeface="-apple-system"/>
              </a:rPr>
              <a:t>жарыстар </a:t>
            </a:r>
            <a:r>
              <a:rPr lang="kk" sz="1600" b="0" i="0" dirty="0">
                <a:effectLst/>
                <a:latin typeface="-apple-system"/>
              </a:rPr>
              <a:t>- белсенді немесе өткен барлық жарыстар;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1600" b="1" i="0" dirty="0" err="1">
                <a:effectLst/>
                <a:latin typeface="-apple-system"/>
              </a:rPr>
              <a:t>Таңдаулы </a:t>
            </a:r>
            <a:r>
              <a:rPr lang="kk" sz="1600" b="0" i="0" dirty="0">
                <a:effectLst/>
                <a:latin typeface="-apple-system"/>
              </a:rPr>
              <a:t>– ең қызықтысы, әсерлі сыйлықтары бар, мысалы, қатты ақшалай сыйлықтар. Мысалы, валютаның ауытқуын болжайтын алгоритмді жетілдіру конкурсының жеңімпазы 100 000 доллар көлемінде сыйлық алады;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1600" b="1" i="0" dirty="0" err="1">
                <a:effectLst/>
                <a:latin typeface="-apple-system"/>
              </a:rPr>
              <a:t>Алу</a:t>
            </a:r>
            <a:r>
              <a:rPr lang="kk" sz="1600" b="1" i="0" dirty="0">
                <a:effectLst/>
                <a:latin typeface="-apple-system"/>
              </a:rPr>
              <a:t> </a:t>
            </a:r>
            <a:r>
              <a:rPr lang="kk" sz="1600" b="1" i="0" dirty="0" err="1">
                <a:effectLst/>
                <a:latin typeface="-apple-system"/>
              </a:rPr>
              <a:t>Басталды </a:t>
            </a:r>
            <a:r>
              <a:rPr lang="kk" sz="1600" b="0" i="0" dirty="0">
                <a:effectLst/>
                <a:latin typeface="-apple-system"/>
              </a:rPr>
              <a:t>– жаңадан бастаушыларға жаттығуға арналған жарыстар. Көбінесе олар мәңгілік және өтемақыны білдірмейді;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1600" b="1" i="0" dirty="0">
                <a:effectLst/>
                <a:latin typeface="-apple-system"/>
              </a:rPr>
              <a:t>Ғылыми-зерттеу </a:t>
            </a:r>
            <a:r>
              <a:rPr lang="kk" sz="1600" b="0" i="0" dirty="0">
                <a:effectLst/>
                <a:latin typeface="-apple-system"/>
              </a:rPr>
              <a:t>– жер сілкінісін болжау моделін құру сияқты ғылыми және білім беру салаларындағы жарыстар;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1600" b="0" i="0" dirty="0" err="1">
                <a:effectLst/>
                <a:latin typeface="-apple-system"/>
              </a:rPr>
              <a:t>Kaggle пайдаланушылары жасаған </a:t>
            </a:r>
            <a:r>
              <a:rPr lang="kk" sz="1600" b="1" i="0" dirty="0">
                <a:effectLst/>
                <a:latin typeface="-apple-system"/>
              </a:rPr>
              <a:t>қауымдастық </a:t>
            </a:r>
            <a:r>
              <a:rPr lang="kk" sz="1600" b="0" i="0" dirty="0">
                <a:effectLst/>
                <a:latin typeface="-apple-system"/>
              </a:rPr>
              <a:t>жарыстары . Әдетте, олар ақшалай сыйлық ұсынбайды. Адамдар дағдыларды дамыту және ойын-сауық үшін қатысады;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1600" b="1" i="0" dirty="0" err="1">
                <a:effectLst/>
                <a:latin typeface="-apple-system"/>
              </a:rPr>
              <a:t>Playground - бұл </a:t>
            </a:r>
            <a:r>
              <a:rPr lang="kk" sz="1600" b="0" i="0" dirty="0">
                <a:effectLst/>
                <a:latin typeface="-apple-system"/>
              </a:rPr>
              <a:t>жүлдесіз </a:t>
            </a:r>
            <a:r>
              <a:rPr lang="kk" sz="1600" b="0" i="0" dirty="0" err="1">
                <a:effectLst/>
                <a:latin typeface="-apple-system"/>
              </a:rPr>
              <a:t>Kaggle </a:t>
            </a:r>
            <a:r>
              <a:rPr lang="kk" sz="1600" b="0" i="0" dirty="0">
                <a:effectLst/>
                <a:latin typeface="-apple-system"/>
              </a:rPr>
              <a:t>ұсынған қызықты және салыстырмалы түрде қарапайым жарыс . Олар сондай-ақ оның толқуы мен дағдыларын жаттықтыру үшін қатысады;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1600" b="1" i="0" dirty="0" err="1">
                <a:effectLst/>
                <a:latin typeface="-apple-system"/>
              </a:rPr>
              <a:t>Модельдеу </a:t>
            </a:r>
            <a:r>
              <a:rPr lang="kk" sz="1600" b="0" i="0" dirty="0">
                <a:effectLst/>
                <a:latin typeface="-apple-system"/>
              </a:rPr>
              <a:t>- бұл жасанды интеллектімен боттарды үйретуге арналған жарыстар. AI-ны стандартты емес мәселені шешуге үйрету керек: тас-қағаз-қайшы ойнаудан виртуалды Марста аман қалуға дейін;</a:t>
            </a:r>
          </a:p>
          <a:p>
            <a:pPr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kk" sz="1600" b="1" i="0" dirty="0">
                <a:effectLst/>
                <a:latin typeface="-apple-system"/>
              </a:rPr>
              <a:t>Аналитика </a:t>
            </a:r>
            <a:r>
              <a:rPr lang="kk" sz="1600" b="0" i="0" dirty="0">
                <a:effectLst/>
                <a:latin typeface="-apple-system"/>
              </a:rPr>
              <a:t>– аналитикалық жарыстар. Қатысушылар деректерді талдайтын және одан қорытынды шығаратын алгоритм жазуы керек. Мысалы, ол хоккей матчтары туралы ақпаратты зерттеп, ойыншыларды жарақаттан қорғау әдістерін ұсынады.</a:t>
            </a:r>
          </a:p>
        </p:txBody>
      </p:sp>
    </p:spTree>
    <p:extLst>
      <p:ext uri="{BB962C8B-B14F-4D97-AF65-F5344CB8AC3E}">
        <p14:creationId xmlns:p14="http://schemas.microsoft.com/office/powerpoint/2010/main" val="361522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B89D0-EFA7-4FB2-9BA8-30575743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502" y="591946"/>
            <a:ext cx="6894576" cy="1698990"/>
          </a:xfrm>
        </p:spPr>
        <p:txBody>
          <a:bodyPr anchor="ctr">
            <a:normAutofit lnSpcReduction="10000"/>
          </a:bodyPr>
          <a:lstStyle/>
          <a:p>
            <a:r>
              <a:rPr lang="kk" sz="1700" b="0" i="0" dirty="0">
                <a:effectLst/>
                <a:latin typeface="-apple-system"/>
              </a:rPr>
              <a:t>Жарыс картасы қатысушыларға қажетті барлық ақпаратты қамтиды.</a:t>
            </a:r>
          </a:p>
          <a:p>
            <a:r>
              <a:rPr lang="kk" sz="1700" b="0" i="0" dirty="0">
                <a:effectLst/>
                <a:latin typeface="-apple-system"/>
              </a:rPr>
              <a:t>Онда </a:t>
            </a:r>
            <a:r>
              <a:rPr lang="kk" sz="1700" b="1" i="1" dirty="0">
                <a:effectLst/>
                <a:latin typeface="-apple-system"/>
              </a:rPr>
              <a:t>олар тапсырманың мәнін сипаттайды, жұмыс істеу керек деректерді қосады, орындау мерзімі мен сыйақыны көрсетеді </a:t>
            </a:r>
            <a:r>
              <a:rPr lang="kk" sz="1700" b="0" i="0" dirty="0">
                <a:effectLst/>
                <a:latin typeface="-apple-system"/>
              </a:rPr>
              <a:t>.</a:t>
            </a:r>
            <a:endParaRPr lang="en-US" sz="1700" b="0" i="0" dirty="0">
              <a:effectLst/>
              <a:latin typeface="-apple-system"/>
            </a:endParaRPr>
          </a:p>
          <a:p>
            <a:r>
              <a:rPr lang="kk" sz="1700" b="0" i="1" dirty="0">
                <a:effectLst/>
                <a:latin typeface="-apple-system"/>
              </a:rPr>
              <a:t>Бөлек қойындыда сіз ережелер мен шарттарды көре аласыз: мысалы, бір командада 5 адамнан артық емес</a:t>
            </a:r>
            <a:endParaRPr lang="en-US" sz="1700" dirty="0">
              <a:latin typeface="-apple-system"/>
            </a:endParaRPr>
          </a:p>
          <a:p>
            <a:endParaRPr lang="ru-KZ" sz="1700" dirty="0"/>
          </a:p>
        </p:txBody>
      </p:sp>
      <p:pic>
        <p:nvPicPr>
          <p:cNvPr id="1026" name="Picture 2" descr="В отдельной вкладке можно просмотреть правила и условия: например, не больше 5 человек в одной команде">
            <a:extLst>
              <a:ext uri="{FF2B5EF4-FFF2-40B4-BE49-F238E27FC236}">
                <a16:creationId xmlns:a16="http://schemas.microsoft.com/office/drawing/2014/main" id="{1A2086EE-6718-A0A3-BE99-1F80B729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730" y="2290936"/>
            <a:ext cx="10488348" cy="395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3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Например, вот список ноутбуков с кодом для учебного соревнования, где нужно проверять высказывания на противоречивость">
            <a:extLst>
              <a:ext uri="{FF2B5EF4-FFF2-40B4-BE49-F238E27FC236}">
                <a16:creationId xmlns:a16="http://schemas.microsoft.com/office/drawing/2014/main" id="{03DD3C22-6351-5B5A-3A42-06F2BB92B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800035"/>
            <a:ext cx="5628018" cy="302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7EA54-8E98-E8D7-7547-231A5EEE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3" y="2145274"/>
            <a:ext cx="4282984" cy="3511943"/>
          </a:xfrm>
        </p:spPr>
        <p:txBody>
          <a:bodyPr anchor="ctr">
            <a:normAutofit fontScale="92500" lnSpcReduction="10000"/>
          </a:bodyPr>
          <a:lstStyle/>
          <a:p>
            <a:r>
              <a:rPr lang="kk" sz="2400" b="0" i="0" dirty="0">
                <a:effectLst/>
                <a:latin typeface="-apple-system"/>
              </a:rPr>
              <a:t>Сонымен қатар, жарысқа қатысушылар картаға мәселені шешуге арналған материалдарын қоса алады: кодтары бар жазу кітапшалары немесе </a:t>
            </a:r>
            <a:r>
              <a:rPr lang="kk" sz="2400" b="1" i="1" dirty="0" err="1">
                <a:effectLst/>
                <a:latin typeface="-apple-system"/>
              </a:rPr>
              <a:t>Kaggle </a:t>
            </a:r>
            <a:r>
              <a:rPr lang="kk" sz="2400" b="1" i="1" dirty="0">
                <a:effectLst/>
                <a:latin typeface="-apple-system"/>
              </a:rPr>
              <a:t>кітапханасында бар үлгілер .</a:t>
            </a:r>
          </a:p>
          <a:p>
            <a:r>
              <a:rPr lang="kk" sz="2400" b="0" i="0" dirty="0">
                <a:effectLst/>
                <a:latin typeface="-apple-system"/>
              </a:rPr>
              <a:t>Олармен кез келген адам таныса алады - бұл әсіресе дағдыларды үйретуге арналған тапсырмаларға қатысты пайдалы.</a:t>
            </a:r>
            <a:endParaRPr lang="en-US" sz="2400" b="0" i="0" dirty="0">
              <a:effectLst/>
              <a:latin typeface="-apple-system"/>
            </a:endParaRPr>
          </a:p>
          <a:p>
            <a:endParaRPr lang="ru-KZ" sz="1800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1681</Words>
  <Application>Microsoft Office PowerPoint</Application>
  <PresentationFormat>Широкоэкранный</PresentationFormat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-apple-system</vt:lpstr>
      <vt:lpstr>Aptos</vt:lpstr>
      <vt:lpstr>Aptos Display</vt:lpstr>
      <vt:lpstr>Arial</vt:lpstr>
      <vt:lpstr>Calibri</vt:lpstr>
      <vt:lpstr>Fira Sans</vt:lpstr>
      <vt:lpstr>HeliosExtC</vt:lpstr>
      <vt:lpstr>Times New Roman</vt:lpstr>
      <vt:lpstr>Wingdings</vt:lpstr>
      <vt:lpstr>Тема Office</vt:lpstr>
      <vt:lpstr>Дәріс 4. Kaggle платформасымен танысу</vt:lpstr>
      <vt:lpstr>Kaggle дегеніміз не және ол деректер ғылымына не үшін қажет?</vt:lpstr>
      <vt:lpstr>Data Science және ML мамандарына арналған әлеуметтік желі және дерекқор</vt:lpstr>
      <vt:lpstr>Kaggle негізгі мүмкіндіктері</vt:lpstr>
      <vt:lpstr>Kaggle платформасына шолу</vt:lpstr>
      <vt:lpstr>Жарыстар </vt:lpstr>
      <vt:lpstr>Жарыстар келесі санаттарға бөлінеді:</vt:lpstr>
      <vt:lpstr>Презентация PowerPoint</vt:lpstr>
      <vt:lpstr>Презентация PowerPoint</vt:lpstr>
      <vt:lpstr>Деректер жиыны </vt:lpstr>
      <vt:lpstr>Модельдер </vt:lpstr>
      <vt:lpstr>Презентация PowerPoint</vt:lpstr>
      <vt:lpstr>Код </vt:lpstr>
      <vt:lpstr>Сценарий немесе жазу кітапшасы </vt:lpstr>
      <vt:lpstr>Презентация PowerPoint</vt:lpstr>
      <vt:lpstr>Талқылау </vt:lpstr>
      <vt:lpstr>Оқыту бөлімімен танысу</vt:lpstr>
      <vt:lpstr>Қатысушылар рейтингі .</vt:lpstr>
      <vt:lpstr>Құжаттама .</vt:lpstr>
      <vt:lpstr>Қорытынды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Оспан Әсел</dc:creator>
  <cp:lastModifiedBy>Оспан Әсел</cp:lastModifiedBy>
  <cp:revision>8</cp:revision>
  <dcterms:created xsi:type="dcterms:W3CDTF">2025-02-04T07:23:10Z</dcterms:created>
  <dcterms:modified xsi:type="dcterms:W3CDTF">2025-02-10T10:05:08Z</dcterms:modified>
</cp:coreProperties>
</file>